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73" r:id="rId5"/>
    <p:sldId id="267" r:id="rId6"/>
    <p:sldId id="275" r:id="rId7"/>
    <p:sldId id="274" r:id="rId8"/>
    <p:sldId id="277" r:id="rId9"/>
    <p:sldId id="278" r:id="rId10"/>
    <p:sldId id="279" r:id="rId11"/>
    <p:sldId id="280" r:id="rId12"/>
    <p:sldId id="281" r:id="rId13"/>
    <p:sldId id="282" r:id="rId14"/>
    <p:sldId id="283" r:id="rId15"/>
    <p:sldId id="284" r:id="rId16"/>
    <p:sldId id="285" r:id="rId17"/>
    <p:sldId id="286" r:id="rId18"/>
    <p:sldId id="27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270" r:id="rId43"/>
    <p:sldId id="271" r:id="rId44"/>
    <p:sldId id="272" r:id="rId4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BA14"/>
    <a:srgbClr val="009687"/>
    <a:srgbClr val="38A962"/>
    <a:srgbClr val="8EC215"/>
    <a:srgbClr val="EAF5FC"/>
    <a:srgbClr val="2E2F6D"/>
    <a:srgbClr val="D0E8F9"/>
    <a:srgbClr val="2B2D6B"/>
    <a:srgbClr val="CAEAF2"/>
    <a:srgbClr val="B7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45"/>
    <p:restoredTop sz="79318"/>
  </p:normalViewPr>
  <p:slideViewPr>
    <p:cSldViewPr snapToGrid="0" snapToObjects="1">
      <p:cViewPr varScale="1">
        <p:scale>
          <a:sx n="97" d="100"/>
          <a:sy n="97" d="100"/>
        </p:scale>
        <p:origin x="1632" y="20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512624-3F03-46F4-B64F-08F125400D31}" type="doc">
      <dgm:prSet loTypeId="urn:microsoft.com/office/officeart/2005/8/layout/orgChart1" loCatId="hierarchy" qsTypeId="urn:microsoft.com/office/officeart/2005/8/quickstyle/simple3" qsCatId="simple" csTypeId="urn:microsoft.com/office/officeart/2005/8/colors/accent6_2" csCatId="accent6" phldr="1"/>
      <dgm:spPr/>
      <dgm:t>
        <a:bodyPr/>
        <a:lstStyle/>
        <a:p>
          <a:endParaRPr lang="nl-NL"/>
        </a:p>
      </dgm:t>
    </dgm:pt>
    <dgm:pt modelId="{985F7331-B148-4FDA-A42C-631740D5A7DA}">
      <dgm:prSet phldrT="[Text]"/>
      <dgm:spPr/>
      <dgm:t>
        <a:bodyPr/>
        <a:lstStyle/>
        <a:p>
          <a:r>
            <a:rPr lang="nl-NL" b="1" noProof="0" dirty="0">
              <a:solidFill>
                <a:schemeClr val="bg1"/>
              </a:solidFill>
              <a:latin typeface="Arial" panose="020B0604020202020204" pitchFamily="34" charset="0"/>
              <a:cs typeface="Arial" panose="020B0604020202020204" pitchFamily="34" charset="0"/>
            </a:rPr>
            <a:t>Klachten tijdens/na antibioticum</a:t>
          </a:r>
        </a:p>
      </dgm:t>
    </dgm:pt>
    <dgm:pt modelId="{3A786F11-7DDB-4A57-94B2-1E02B4719400}" type="parTrans" cxnId="{847369D2-C326-47C9-836A-AFFF5CCF7A07}">
      <dgm:prSet/>
      <dgm:spPr/>
      <dgm:t>
        <a:bodyPr/>
        <a:lstStyle/>
        <a:p>
          <a:endParaRPr lang="nl-NL" noProof="0" dirty="0">
            <a:latin typeface="Arial" panose="020B0604020202020204" pitchFamily="34" charset="0"/>
            <a:cs typeface="Arial" panose="020B0604020202020204" pitchFamily="34" charset="0"/>
          </a:endParaRPr>
        </a:p>
      </dgm:t>
    </dgm:pt>
    <dgm:pt modelId="{44DD0E45-3E7F-4D79-A01A-A2B508A67D6C}" type="sibTrans" cxnId="{847369D2-C326-47C9-836A-AFFF5CCF7A07}">
      <dgm:prSet/>
      <dgm:spPr/>
      <dgm:t>
        <a:bodyPr/>
        <a:lstStyle/>
        <a:p>
          <a:endParaRPr lang="nl-NL" noProof="0" dirty="0">
            <a:latin typeface="Arial" panose="020B0604020202020204" pitchFamily="34" charset="0"/>
            <a:cs typeface="Arial" panose="020B0604020202020204" pitchFamily="34" charset="0"/>
          </a:endParaRPr>
        </a:p>
      </dgm:t>
    </dgm:pt>
    <dgm:pt modelId="{E856CA29-91CB-4948-8E13-D2FF45AA13A8}">
      <dgm:prSet phldrT="[Text]"/>
      <dgm:spPr/>
      <dgm:t>
        <a:bodyPr/>
        <a:lstStyle/>
        <a:p>
          <a:r>
            <a:rPr lang="nl-NL" noProof="0" dirty="0">
              <a:solidFill>
                <a:schemeClr val="bg1"/>
              </a:solidFill>
              <a:latin typeface="Arial" panose="020B0604020202020204" pitchFamily="34" charset="0"/>
              <a:cs typeface="Arial" panose="020B0604020202020204" pitchFamily="34" charset="0"/>
            </a:rPr>
            <a:t>Door</a:t>
          </a:r>
          <a:r>
            <a:rPr lang="nl-NL" noProof="0" dirty="0">
              <a:latin typeface="Arial" panose="020B0604020202020204" pitchFamily="34" charset="0"/>
              <a:cs typeface="Arial" panose="020B0604020202020204" pitchFamily="34" charset="0"/>
            </a:rPr>
            <a:t> </a:t>
          </a:r>
          <a:r>
            <a:rPr lang="nl-NL" noProof="0" dirty="0">
              <a:solidFill>
                <a:schemeClr val="bg1"/>
              </a:solidFill>
              <a:latin typeface="Arial" panose="020B0604020202020204" pitchFamily="34" charset="0"/>
              <a:cs typeface="Arial" panose="020B0604020202020204" pitchFamily="34" charset="0"/>
            </a:rPr>
            <a:t>antibiotica</a:t>
          </a:r>
        </a:p>
      </dgm:t>
    </dgm:pt>
    <dgm:pt modelId="{2992FB66-A707-4DC4-9277-B3C04D9E0DB8}" type="parTrans" cxnId="{E932E222-1974-4B60-891C-AB585E766719}">
      <dgm:prSet/>
      <dgm:spPr/>
      <dgm:t>
        <a:bodyPr/>
        <a:lstStyle/>
        <a:p>
          <a:endParaRPr lang="nl-NL" noProof="0" dirty="0">
            <a:latin typeface="Arial" panose="020B0604020202020204" pitchFamily="34" charset="0"/>
            <a:cs typeface="Arial" panose="020B0604020202020204" pitchFamily="34" charset="0"/>
          </a:endParaRPr>
        </a:p>
      </dgm:t>
    </dgm:pt>
    <dgm:pt modelId="{A77D7477-7F7D-45A0-9B72-DCFF28FB940C}" type="sibTrans" cxnId="{E932E222-1974-4B60-891C-AB585E766719}">
      <dgm:prSet/>
      <dgm:spPr/>
      <dgm:t>
        <a:bodyPr/>
        <a:lstStyle/>
        <a:p>
          <a:endParaRPr lang="nl-NL" noProof="0" dirty="0">
            <a:latin typeface="Arial" panose="020B0604020202020204" pitchFamily="34" charset="0"/>
            <a:cs typeface="Arial" panose="020B0604020202020204" pitchFamily="34" charset="0"/>
          </a:endParaRPr>
        </a:p>
      </dgm:t>
    </dgm:pt>
    <dgm:pt modelId="{C3B8ABF1-347D-4D51-ADE2-E3D085AB1412}">
      <dgm:prSet phldrT="[Text]"/>
      <dgm:spPr/>
      <dgm:t>
        <a:bodyPr/>
        <a:lstStyle/>
        <a:p>
          <a:r>
            <a:rPr lang="nl-NL" noProof="0" dirty="0">
              <a:solidFill>
                <a:schemeClr val="bg1"/>
              </a:solidFill>
              <a:latin typeface="Arial" panose="020B0604020202020204" pitchFamily="34" charset="0"/>
              <a:cs typeface="Arial" panose="020B0604020202020204" pitchFamily="34" charset="0"/>
            </a:rPr>
            <a:t>Geen causale  relatie</a:t>
          </a:r>
        </a:p>
      </dgm:t>
    </dgm:pt>
    <dgm:pt modelId="{C5820959-761F-4F18-841B-5E5FC03E3126}" type="parTrans" cxnId="{B634B9AE-EB40-426F-9BE2-24908CDC7ECF}">
      <dgm:prSet/>
      <dgm:spPr/>
      <dgm:t>
        <a:bodyPr/>
        <a:lstStyle/>
        <a:p>
          <a:endParaRPr lang="nl-NL" noProof="0" dirty="0">
            <a:latin typeface="Arial" panose="020B0604020202020204" pitchFamily="34" charset="0"/>
            <a:cs typeface="Arial" panose="020B0604020202020204" pitchFamily="34" charset="0"/>
          </a:endParaRPr>
        </a:p>
      </dgm:t>
    </dgm:pt>
    <dgm:pt modelId="{0BC5CA62-9AB2-47FA-8CF7-AAD358EC94E1}" type="sibTrans" cxnId="{B634B9AE-EB40-426F-9BE2-24908CDC7ECF}">
      <dgm:prSet/>
      <dgm:spPr/>
      <dgm:t>
        <a:bodyPr/>
        <a:lstStyle/>
        <a:p>
          <a:endParaRPr lang="nl-NL" noProof="0" dirty="0">
            <a:latin typeface="Arial" panose="020B0604020202020204" pitchFamily="34" charset="0"/>
            <a:cs typeface="Arial" panose="020B0604020202020204" pitchFamily="34" charset="0"/>
          </a:endParaRPr>
        </a:p>
      </dgm:t>
    </dgm:pt>
    <dgm:pt modelId="{DDE68166-3132-42F9-AF4D-C66FB3AAE394}" type="asst">
      <dgm:prSet/>
      <dgm:spPr/>
      <dgm:t>
        <a:bodyPr/>
        <a:lstStyle/>
        <a:p>
          <a:r>
            <a:rPr lang="nl-NL" noProof="0" dirty="0">
              <a:solidFill>
                <a:schemeClr val="bg1"/>
              </a:solidFill>
              <a:latin typeface="Arial" panose="020B0604020202020204" pitchFamily="34" charset="0"/>
              <a:cs typeface="Arial" panose="020B0604020202020204" pitchFamily="34" charset="0"/>
            </a:rPr>
            <a:t>Type A reactie</a:t>
          </a:r>
        </a:p>
      </dgm:t>
    </dgm:pt>
    <dgm:pt modelId="{6363B2DA-30BC-439E-B13A-9C2EE257A6D0}" type="parTrans" cxnId="{A209E663-72C6-4ADA-BE12-9BA298FA81A2}">
      <dgm:prSet/>
      <dgm:spPr/>
      <dgm:t>
        <a:bodyPr/>
        <a:lstStyle/>
        <a:p>
          <a:endParaRPr lang="nl-NL" noProof="0" dirty="0">
            <a:latin typeface="Arial" panose="020B0604020202020204" pitchFamily="34" charset="0"/>
            <a:cs typeface="Arial" panose="020B0604020202020204" pitchFamily="34" charset="0"/>
          </a:endParaRPr>
        </a:p>
      </dgm:t>
    </dgm:pt>
    <dgm:pt modelId="{B2531518-8EE4-4BC5-837E-754344015FA7}" type="sibTrans" cxnId="{A209E663-72C6-4ADA-BE12-9BA298FA81A2}">
      <dgm:prSet/>
      <dgm:spPr/>
      <dgm:t>
        <a:bodyPr/>
        <a:lstStyle/>
        <a:p>
          <a:endParaRPr lang="nl-NL" noProof="0" dirty="0">
            <a:latin typeface="Arial" panose="020B0604020202020204" pitchFamily="34" charset="0"/>
            <a:cs typeface="Arial" panose="020B0604020202020204" pitchFamily="34" charset="0"/>
          </a:endParaRPr>
        </a:p>
      </dgm:t>
    </dgm:pt>
    <dgm:pt modelId="{72442FBD-60EC-4854-A7E3-BB989C298DD8}" type="asst">
      <dgm:prSet/>
      <dgm:spPr/>
      <dgm:t>
        <a:bodyPr/>
        <a:lstStyle/>
        <a:p>
          <a:r>
            <a:rPr lang="nl-NL" noProof="0" dirty="0">
              <a:solidFill>
                <a:schemeClr val="bg1"/>
              </a:solidFill>
              <a:latin typeface="Arial" panose="020B0604020202020204" pitchFamily="34" charset="0"/>
              <a:cs typeface="Arial" panose="020B0604020202020204" pitchFamily="34" charset="0"/>
            </a:rPr>
            <a:t>Type B reactie</a:t>
          </a:r>
        </a:p>
      </dgm:t>
    </dgm:pt>
    <dgm:pt modelId="{CDB74DCD-BF98-4F90-98D9-872703881B49}" type="parTrans" cxnId="{4380A706-7888-4100-AE75-E508EF4B8F97}">
      <dgm:prSet/>
      <dgm:spPr/>
      <dgm:t>
        <a:bodyPr/>
        <a:lstStyle/>
        <a:p>
          <a:endParaRPr lang="nl-NL" noProof="0" dirty="0">
            <a:latin typeface="Arial" panose="020B0604020202020204" pitchFamily="34" charset="0"/>
            <a:cs typeface="Arial" panose="020B0604020202020204" pitchFamily="34" charset="0"/>
          </a:endParaRPr>
        </a:p>
      </dgm:t>
    </dgm:pt>
    <dgm:pt modelId="{645DC833-EDA7-4B1C-A701-E83B1264FC56}" type="sibTrans" cxnId="{4380A706-7888-4100-AE75-E508EF4B8F97}">
      <dgm:prSet/>
      <dgm:spPr/>
      <dgm:t>
        <a:bodyPr/>
        <a:lstStyle/>
        <a:p>
          <a:endParaRPr lang="nl-NL" noProof="0" dirty="0">
            <a:latin typeface="Arial" panose="020B0604020202020204" pitchFamily="34" charset="0"/>
            <a:cs typeface="Arial" panose="020B0604020202020204" pitchFamily="34" charset="0"/>
          </a:endParaRPr>
        </a:p>
      </dgm:t>
    </dgm:pt>
    <dgm:pt modelId="{2FA57772-40C2-4734-BFE9-FD1327185F07}">
      <dgm:prSet/>
      <dgm:spPr/>
      <dgm:t>
        <a:bodyPr/>
        <a:lstStyle/>
        <a:p>
          <a:r>
            <a:rPr lang="nl-NL" noProof="0" dirty="0">
              <a:solidFill>
                <a:schemeClr val="bg1"/>
              </a:solidFill>
              <a:latin typeface="Arial" panose="020B0604020202020204" pitchFamily="34" charset="0"/>
              <a:cs typeface="Arial" panose="020B0604020202020204" pitchFamily="34" charset="0"/>
            </a:rPr>
            <a:t>Vertraagd type</a:t>
          </a:r>
        </a:p>
        <a:p>
          <a:r>
            <a:rPr lang="nl-NL" noProof="0" dirty="0">
              <a:solidFill>
                <a:schemeClr val="bg1"/>
              </a:solidFill>
              <a:latin typeface="Arial" panose="020B0604020202020204" pitchFamily="34" charset="0"/>
              <a:cs typeface="Arial" panose="020B0604020202020204" pitchFamily="34" charset="0"/>
            </a:rPr>
            <a:t>allergie</a:t>
          </a:r>
        </a:p>
      </dgm:t>
    </dgm:pt>
    <dgm:pt modelId="{3DDEA427-C109-40D7-B4D7-E8DD14341ACA}" type="parTrans" cxnId="{F82C8A85-6F4E-4437-B093-1E70B16F8B17}">
      <dgm:prSet/>
      <dgm:spPr/>
      <dgm:t>
        <a:bodyPr/>
        <a:lstStyle/>
        <a:p>
          <a:endParaRPr lang="nl-NL" noProof="0" dirty="0">
            <a:latin typeface="Arial" panose="020B0604020202020204" pitchFamily="34" charset="0"/>
            <a:cs typeface="Arial" panose="020B0604020202020204" pitchFamily="34" charset="0"/>
          </a:endParaRPr>
        </a:p>
      </dgm:t>
    </dgm:pt>
    <dgm:pt modelId="{CC153C76-26D4-45C1-AA44-B477F803B6D1}" type="sibTrans" cxnId="{F82C8A85-6F4E-4437-B093-1E70B16F8B17}">
      <dgm:prSet/>
      <dgm:spPr/>
      <dgm:t>
        <a:bodyPr/>
        <a:lstStyle/>
        <a:p>
          <a:endParaRPr lang="nl-NL" noProof="0" dirty="0">
            <a:latin typeface="Arial" panose="020B0604020202020204" pitchFamily="34" charset="0"/>
            <a:cs typeface="Arial" panose="020B0604020202020204" pitchFamily="34" charset="0"/>
          </a:endParaRPr>
        </a:p>
      </dgm:t>
    </dgm:pt>
    <dgm:pt modelId="{00E06F66-7B76-4721-8C1C-1AE36DECDBB5}">
      <dgm:prSet/>
      <dgm:spPr/>
      <dgm:t>
        <a:bodyPr/>
        <a:lstStyle/>
        <a:p>
          <a:r>
            <a:rPr lang="nl-NL" noProof="0" dirty="0">
              <a:solidFill>
                <a:schemeClr val="bg1"/>
              </a:solidFill>
              <a:latin typeface="Arial" panose="020B0604020202020204" pitchFamily="34" charset="0"/>
              <a:cs typeface="Arial" panose="020B0604020202020204" pitchFamily="34" charset="0"/>
            </a:rPr>
            <a:t>Acuut type allergie</a:t>
          </a:r>
        </a:p>
      </dgm:t>
    </dgm:pt>
    <dgm:pt modelId="{CD76A924-2529-4B07-A96D-165B290C713E}" type="parTrans" cxnId="{3CA47A44-B0C4-4519-BA99-1ABDC83D3E88}">
      <dgm:prSet/>
      <dgm:spPr/>
      <dgm:t>
        <a:bodyPr/>
        <a:lstStyle/>
        <a:p>
          <a:endParaRPr lang="nl-NL" noProof="0" dirty="0">
            <a:latin typeface="Arial" panose="020B0604020202020204" pitchFamily="34" charset="0"/>
            <a:cs typeface="Arial" panose="020B0604020202020204" pitchFamily="34" charset="0"/>
          </a:endParaRPr>
        </a:p>
      </dgm:t>
    </dgm:pt>
    <dgm:pt modelId="{51CAA933-779B-4DD3-96A8-0E5539102708}" type="sibTrans" cxnId="{3CA47A44-B0C4-4519-BA99-1ABDC83D3E88}">
      <dgm:prSet/>
      <dgm:spPr/>
      <dgm:t>
        <a:bodyPr/>
        <a:lstStyle/>
        <a:p>
          <a:endParaRPr lang="nl-NL" noProof="0" dirty="0">
            <a:latin typeface="Arial" panose="020B0604020202020204" pitchFamily="34" charset="0"/>
            <a:cs typeface="Arial" panose="020B0604020202020204" pitchFamily="34" charset="0"/>
          </a:endParaRPr>
        </a:p>
      </dgm:t>
    </dgm:pt>
    <dgm:pt modelId="{D3545935-7C79-4B49-9154-C8BBF87B4203}" type="pres">
      <dgm:prSet presAssocID="{7B512624-3F03-46F4-B64F-08F125400D31}" presName="hierChild1" presStyleCnt="0">
        <dgm:presLayoutVars>
          <dgm:orgChart val="1"/>
          <dgm:chPref val="1"/>
          <dgm:dir/>
          <dgm:animOne val="branch"/>
          <dgm:animLvl val="lvl"/>
          <dgm:resizeHandles/>
        </dgm:presLayoutVars>
      </dgm:prSet>
      <dgm:spPr/>
    </dgm:pt>
    <dgm:pt modelId="{19BDF145-0623-4715-B78D-F6FADA0666FA}" type="pres">
      <dgm:prSet presAssocID="{985F7331-B148-4FDA-A42C-631740D5A7DA}" presName="hierRoot1" presStyleCnt="0">
        <dgm:presLayoutVars>
          <dgm:hierBranch val="init"/>
        </dgm:presLayoutVars>
      </dgm:prSet>
      <dgm:spPr/>
    </dgm:pt>
    <dgm:pt modelId="{434A9F39-B495-4A15-B36D-F061986D0F16}" type="pres">
      <dgm:prSet presAssocID="{985F7331-B148-4FDA-A42C-631740D5A7DA}" presName="rootComposite1" presStyleCnt="0"/>
      <dgm:spPr/>
    </dgm:pt>
    <dgm:pt modelId="{C05AE0AA-743B-4BC5-843E-66E3DAF09217}" type="pres">
      <dgm:prSet presAssocID="{985F7331-B148-4FDA-A42C-631740D5A7DA}" presName="rootText1" presStyleLbl="node0" presStyleIdx="0" presStyleCnt="1" custScaleX="211981">
        <dgm:presLayoutVars>
          <dgm:chPref val="3"/>
        </dgm:presLayoutVars>
      </dgm:prSet>
      <dgm:spPr/>
    </dgm:pt>
    <dgm:pt modelId="{8FD9E099-4880-4896-B2B2-665CCF3572D1}" type="pres">
      <dgm:prSet presAssocID="{985F7331-B148-4FDA-A42C-631740D5A7DA}" presName="rootConnector1" presStyleLbl="node1" presStyleIdx="0" presStyleCnt="0"/>
      <dgm:spPr/>
    </dgm:pt>
    <dgm:pt modelId="{77299D5F-3F5B-46A9-93A8-758491624021}" type="pres">
      <dgm:prSet presAssocID="{985F7331-B148-4FDA-A42C-631740D5A7DA}" presName="hierChild2" presStyleCnt="0"/>
      <dgm:spPr/>
    </dgm:pt>
    <dgm:pt modelId="{9F7685EE-9DF8-4AC7-BD22-5AAFD26D4EE2}" type="pres">
      <dgm:prSet presAssocID="{2992FB66-A707-4DC4-9277-B3C04D9E0DB8}" presName="Name37" presStyleLbl="parChTrans1D2" presStyleIdx="0" presStyleCnt="2"/>
      <dgm:spPr/>
    </dgm:pt>
    <dgm:pt modelId="{ED881606-FFAE-4EB8-B3E1-9C0E6829EC40}" type="pres">
      <dgm:prSet presAssocID="{E856CA29-91CB-4948-8E13-D2FF45AA13A8}" presName="hierRoot2" presStyleCnt="0">
        <dgm:presLayoutVars>
          <dgm:hierBranch val="init"/>
        </dgm:presLayoutVars>
      </dgm:prSet>
      <dgm:spPr/>
    </dgm:pt>
    <dgm:pt modelId="{075E68F4-F961-48F8-8F56-8EDF25382C8B}" type="pres">
      <dgm:prSet presAssocID="{E856CA29-91CB-4948-8E13-D2FF45AA13A8}" presName="rootComposite" presStyleCnt="0"/>
      <dgm:spPr/>
    </dgm:pt>
    <dgm:pt modelId="{DF6AC442-3D44-4356-B973-51E961589759}" type="pres">
      <dgm:prSet presAssocID="{E856CA29-91CB-4948-8E13-D2FF45AA13A8}" presName="rootText" presStyleLbl="node2" presStyleIdx="0" presStyleCnt="2">
        <dgm:presLayoutVars>
          <dgm:chPref val="3"/>
        </dgm:presLayoutVars>
      </dgm:prSet>
      <dgm:spPr/>
    </dgm:pt>
    <dgm:pt modelId="{4F2E0B4D-B6A8-4881-9B89-89E0B66FAE16}" type="pres">
      <dgm:prSet presAssocID="{E856CA29-91CB-4948-8E13-D2FF45AA13A8}" presName="rootConnector" presStyleLbl="node2" presStyleIdx="0" presStyleCnt="2"/>
      <dgm:spPr/>
    </dgm:pt>
    <dgm:pt modelId="{C8A03AB0-E27B-4C5F-9530-BD6BFF1D245D}" type="pres">
      <dgm:prSet presAssocID="{E856CA29-91CB-4948-8E13-D2FF45AA13A8}" presName="hierChild4" presStyleCnt="0"/>
      <dgm:spPr/>
    </dgm:pt>
    <dgm:pt modelId="{81E90613-F3C8-4856-8B6C-8510FBAD9F5B}" type="pres">
      <dgm:prSet presAssocID="{E856CA29-91CB-4948-8E13-D2FF45AA13A8}" presName="hierChild5" presStyleCnt="0"/>
      <dgm:spPr/>
    </dgm:pt>
    <dgm:pt modelId="{1BE8E5C3-2612-49C3-A788-9A6037C68E84}" type="pres">
      <dgm:prSet presAssocID="{6363B2DA-30BC-439E-B13A-9C2EE257A6D0}" presName="Name111" presStyleLbl="parChTrans1D3" presStyleIdx="0" presStyleCnt="2"/>
      <dgm:spPr/>
    </dgm:pt>
    <dgm:pt modelId="{1203A7EB-D2B4-44B7-8D34-AC39E5B46171}" type="pres">
      <dgm:prSet presAssocID="{DDE68166-3132-42F9-AF4D-C66FB3AAE394}" presName="hierRoot3" presStyleCnt="0">
        <dgm:presLayoutVars>
          <dgm:hierBranch val="init"/>
        </dgm:presLayoutVars>
      </dgm:prSet>
      <dgm:spPr/>
    </dgm:pt>
    <dgm:pt modelId="{EDC48D94-2907-46AF-B491-DAC2D02176F7}" type="pres">
      <dgm:prSet presAssocID="{DDE68166-3132-42F9-AF4D-C66FB3AAE394}" presName="rootComposite3" presStyleCnt="0"/>
      <dgm:spPr/>
    </dgm:pt>
    <dgm:pt modelId="{6AB75183-6EF1-4DFE-AF8B-327DACEC5E8C}" type="pres">
      <dgm:prSet presAssocID="{DDE68166-3132-42F9-AF4D-C66FB3AAE394}" presName="rootText3" presStyleLbl="asst2" presStyleIdx="0" presStyleCnt="2">
        <dgm:presLayoutVars>
          <dgm:chPref val="3"/>
        </dgm:presLayoutVars>
      </dgm:prSet>
      <dgm:spPr/>
    </dgm:pt>
    <dgm:pt modelId="{76FE631C-5C8F-4FFA-B657-1FBC242AD931}" type="pres">
      <dgm:prSet presAssocID="{DDE68166-3132-42F9-AF4D-C66FB3AAE394}" presName="rootConnector3" presStyleLbl="asst2" presStyleIdx="0" presStyleCnt="2"/>
      <dgm:spPr/>
    </dgm:pt>
    <dgm:pt modelId="{72EF7701-D698-40BC-B57A-822CBC7322B6}" type="pres">
      <dgm:prSet presAssocID="{DDE68166-3132-42F9-AF4D-C66FB3AAE394}" presName="hierChild6" presStyleCnt="0"/>
      <dgm:spPr/>
    </dgm:pt>
    <dgm:pt modelId="{E9757AFD-79ED-4460-9BD3-92FFFE73DF4E}" type="pres">
      <dgm:prSet presAssocID="{DDE68166-3132-42F9-AF4D-C66FB3AAE394}" presName="hierChild7" presStyleCnt="0"/>
      <dgm:spPr/>
    </dgm:pt>
    <dgm:pt modelId="{30AC5596-BB3E-42D8-8155-6C9D48AD36B8}" type="pres">
      <dgm:prSet presAssocID="{CDB74DCD-BF98-4F90-98D9-872703881B49}" presName="Name111" presStyleLbl="parChTrans1D3" presStyleIdx="1" presStyleCnt="2"/>
      <dgm:spPr/>
    </dgm:pt>
    <dgm:pt modelId="{D3BCA6F7-16B1-4995-AA18-AAA5F21CCD26}" type="pres">
      <dgm:prSet presAssocID="{72442FBD-60EC-4854-A7E3-BB989C298DD8}" presName="hierRoot3" presStyleCnt="0">
        <dgm:presLayoutVars>
          <dgm:hierBranch val="init"/>
        </dgm:presLayoutVars>
      </dgm:prSet>
      <dgm:spPr/>
    </dgm:pt>
    <dgm:pt modelId="{372D7067-6955-462B-8679-64DB35E47BC2}" type="pres">
      <dgm:prSet presAssocID="{72442FBD-60EC-4854-A7E3-BB989C298DD8}" presName="rootComposite3" presStyleCnt="0"/>
      <dgm:spPr/>
    </dgm:pt>
    <dgm:pt modelId="{185C1112-4CBE-49BD-806C-724E1D6255BD}" type="pres">
      <dgm:prSet presAssocID="{72442FBD-60EC-4854-A7E3-BB989C298DD8}" presName="rootText3" presStyleLbl="asst2" presStyleIdx="1" presStyleCnt="2">
        <dgm:presLayoutVars>
          <dgm:chPref val="3"/>
        </dgm:presLayoutVars>
      </dgm:prSet>
      <dgm:spPr/>
    </dgm:pt>
    <dgm:pt modelId="{CC9075B9-8753-4BB6-B920-784B90940366}" type="pres">
      <dgm:prSet presAssocID="{72442FBD-60EC-4854-A7E3-BB989C298DD8}" presName="rootConnector3" presStyleLbl="asst2" presStyleIdx="1" presStyleCnt="2"/>
      <dgm:spPr/>
    </dgm:pt>
    <dgm:pt modelId="{CB88D971-DED1-4487-B80B-D6ECAA1233D9}" type="pres">
      <dgm:prSet presAssocID="{72442FBD-60EC-4854-A7E3-BB989C298DD8}" presName="hierChild6" presStyleCnt="0"/>
      <dgm:spPr/>
    </dgm:pt>
    <dgm:pt modelId="{09B8D15B-B834-493A-9C86-4A32C8AEF933}" type="pres">
      <dgm:prSet presAssocID="{3DDEA427-C109-40D7-B4D7-E8DD14341ACA}" presName="Name37" presStyleLbl="parChTrans1D4" presStyleIdx="0" presStyleCnt="2"/>
      <dgm:spPr/>
    </dgm:pt>
    <dgm:pt modelId="{FD81D672-ADBC-4FF6-A5CE-01C5F2BA0ABA}" type="pres">
      <dgm:prSet presAssocID="{2FA57772-40C2-4734-BFE9-FD1327185F07}" presName="hierRoot2" presStyleCnt="0">
        <dgm:presLayoutVars>
          <dgm:hierBranch val="init"/>
        </dgm:presLayoutVars>
      </dgm:prSet>
      <dgm:spPr/>
    </dgm:pt>
    <dgm:pt modelId="{15CAB794-5F94-41D8-9C6B-ED947363D4C4}" type="pres">
      <dgm:prSet presAssocID="{2FA57772-40C2-4734-BFE9-FD1327185F07}" presName="rootComposite" presStyleCnt="0"/>
      <dgm:spPr/>
    </dgm:pt>
    <dgm:pt modelId="{E6814E54-6EB3-48B4-B14F-7E81B1AB985B}" type="pres">
      <dgm:prSet presAssocID="{2FA57772-40C2-4734-BFE9-FD1327185F07}" presName="rootText" presStyleLbl="node4" presStyleIdx="0" presStyleCnt="2" custLinFactNeighborX="4348" custLinFactNeighborY="2695">
        <dgm:presLayoutVars>
          <dgm:chPref val="3"/>
        </dgm:presLayoutVars>
      </dgm:prSet>
      <dgm:spPr/>
    </dgm:pt>
    <dgm:pt modelId="{E1C29E3B-627D-4C62-9694-46E81956AE08}" type="pres">
      <dgm:prSet presAssocID="{2FA57772-40C2-4734-BFE9-FD1327185F07}" presName="rootConnector" presStyleLbl="node4" presStyleIdx="0" presStyleCnt="2"/>
      <dgm:spPr/>
    </dgm:pt>
    <dgm:pt modelId="{40846341-7AB2-4B9C-975F-6E59F110D64D}" type="pres">
      <dgm:prSet presAssocID="{2FA57772-40C2-4734-BFE9-FD1327185F07}" presName="hierChild4" presStyleCnt="0"/>
      <dgm:spPr/>
    </dgm:pt>
    <dgm:pt modelId="{C681E5F7-B572-4AB0-AF4D-09622D0846B3}" type="pres">
      <dgm:prSet presAssocID="{2FA57772-40C2-4734-BFE9-FD1327185F07}" presName="hierChild5" presStyleCnt="0"/>
      <dgm:spPr/>
    </dgm:pt>
    <dgm:pt modelId="{B02DBABE-A1AB-455A-B980-E96297112C8D}" type="pres">
      <dgm:prSet presAssocID="{CD76A924-2529-4B07-A96D-165B290C713E}" presName="Name37" presStyleLbl="parChTrans1D4" presStyleIdx="1" presStyleCnt="2"/>
      <dgm:spPr/>
    </dgm:pt>
    <dgm:pt modelId="{BA542018-088A-4AE1-A793-46F552FC7286}" type="pres">
      <dgm:prSet presAssocID="{00E06F66-7B76-4721-8C1C-1AE36DECDBB5}" presName="hierRoot2" presStyleCnt="0">
        <dgm:presLayoutVars>
          <dgm:hierBranch val="init"/>
        </dgm:presLayoutVars>
      </dgm:prSet>
      <dgm:spPr/>
    </dgm:pt>
    <dgm:pt modelId="{0DE594DF-11C3-4D25-B4E7-B15F92BC8FDF}" type="pres">
      <dgm:prSet presAssocID="{00E06F66-7B76-4721-8C1C-1AE36DECDBB5}" presName="rootComposite" presStyleCnt="0"/>
      <dgm:spPr/>
    </dgm:pt>
    <dgm:pt modelId="{695D1025-3080-4BE4-93F4-8A3899969A40}" type="pres">
      <dgm:prSet presAssocID="{00E06F66-7B76-4721-8C1C-1AE36DECDBB5}" presName="rootText" presStyleLbl="node4" presStyleIdx="1" presStyleCnt="2" custLinFactX="-31777" custLinFactY="-39305" custLinFactNeighborX="-100000" custLinFactNeighborY="-100000">
        <dgm:presLayoutVars>
          <dgm:chPref val="3"/>
        </dgm:presLayoutVars>
      </dgm:prSet>
      <dgm:spPr/>
    </dgm:pt>
    <dgm:pt modelId="{9EC992DA-E61C-4364-BAD7-89BBED2741BD}" type="pres">
      <dgm:prSet presAssocID="{00E06F66-7B76-4721-8C1C-1AE36DECDBB5}" presName="rootConnector" presStyleLbl="node4" presStyleIdx="1" presStyleCnt="2"/>
      <dgm:spPr/>
    </dgm:pt>
    <dgm:pt modelId="{326ED5F1-AAA3-4B9B-857C-CD223F3F4B7E}" type="pres">
      <dgm:prSet presAssocID="{00E06F66-7B76-4721-8C1C-1AE36DECDBB5}" presName="hierChild4" presStyleCnt="0"/>
      <dgm:spPr/>
    </dgm:pt>
    <dgm:pt modelId="{35A7D4AD-E674-427F-A0D0-7A0399AAC7EE}" type="pres">
      <dgm:prSet presAssocID="{00E06F66-7B76-4721-8C1C-1AE36DECDBB5}" presName="hierChild5" presStyleCnt="0"/>
      <dgm:spPr/>
    </dgm:pt>
    <dgm:pt modelId="{6A8412E8-2CE5-410B-A137-B6CCA55FE839}" type="pres">
      <dgm:prSet presAssocID="{72442FBD-60EC-4854-A7E3-BB989C298DD8}" presName="hierChild7" presStyleCnt="0"/>
      <dgm:spPr/>
    </dgm:pt>
    <dgm:pt modelId="{2C3A690F-8E68-442C-A864-59E0159E2504}" type="pres">
      <dgm:prSet presAssocID="{C5820959-761F-4F18-841B-5E5FC03E3126}" presName="Name37" presStyleLbl="parChTrans1D2" presStyleIdx="1" presStyleCnt="2"/>
      <dgm:spPr/>
    </dgm:pt>
    <dgm:pt modelId="{686A8B67-16F6-47CE-9CBC-E7603C88A2E2}" type="pres">
      <dgm:prSet presAssocID="{C3B8ABF1-347D-4D51-ADE2-E3D085AB1412}" presName="hierRoot2" presStyleCnt="0">
        <dgm:presLayoutVars>
          <dgm:hierBranch val="init"/>
        </dgm:presLayoutVars>
      </dgm:prSet>
      <dgm:spPr/>
    </dgm:pt>
    <dgm:pt modelId="{8EAC8F75-0B5A-4002-9409-8892FED962D1}" type="pres">
      <dgm:prSet presAssocID="{C3B8ABF1-347D-4D51-ADE2-E3D085AB1412}" presName="rootComposite" presStyleCnt="0"/>
      <dgm:spPr/>
    </dgm:pt>
    <dgm:pt modelId="{C91E1927-6E06-4B6E-AEA5-BF7AD8A09DD6}" type="pres">
      <dgm:prSet presAssocID="{C3B8ABF1-347D-4D51-ADE2-E3D085AB1412}" presName="rootText" presStyleLbl="node2" presStyleIdx="1" presStyleCnt="2">
        <dgm:presLayoutVars>
          <dgm:chPref val="3"/>
        </dgm:presLayoutVars>
      </dgm:prSet>
      <dgm:spPr/>
    </dgm:pt>
    <dgm:pt modelId="{5AC1FC25-BE45-4B54-9BF3-075891B2952C}" type="pres">
      <dgm:prSet presAssocID="{C3B8ABF1-347D-4D51-ADE2-E3D085AB1412}" presName="rootConnector" presStyleLbl="node2" presStyleIdx="1" presStyleCnt="2"/>
      <dgm:spPr/>
    </dgm:pt>
    <dgm:pt modelId="{FA0C11FE-6C93-40EA-B0C7-A11B7D3C4C02}" type="pres">
      <dgm:prSet presAssocID="{C3B8ABF1-347D-4D51-ADE2-E3D085AB1412}" presName="hierChild4" presStyleCnt="0"/>
      <dgm:spPr/>
    </dgm:pt>
    <dgm:pt modelId="{2A31279E-1E40-4D8C-B208-4955C0B99EF1}" type="pres">
      <dgm:prSet presAssocID="{C3B8ABF1-347D-4D51-ADE2-E3D085AB1412}" presName="hierChild5" presStyleCnt="0"/>
      <dgm:spPr/>
    </dgm:pt>
    <dgm:pt modelId="{C6F25841-BDF0-4ABD-BF1A-9047F8E9ABB3}" type="pres">
      <dgm:prSet presAssocID="{985F7331-B148-4FDA-A42C-631740D5A7DA}" presName="hierChild3" presStyleCnt="0"/>
      <dgm:spPr/>
    </dgm:pt>
  </dgm:ptLst>
  <dgm:cxnLst>
    <dgm:cxn modelId="{8F9EE902-12DF-485C-940B-D7CFC2D66CD1}" type="presOf" srcId="{CD76A924-2529-4B07-A96D-165B290C713E}" destId="{B02DBABE-A1AB-455A-B980-E96297112C8D}" srcOrd="0" destOrd="0" presId="urn:microsoft.com/office/officeart/2005/8/layout/orgChart1"/>
    <dgm:cxn modelId="{89228E05-9B01-4824-B3BD-AC7C28127B95}" type="presOf" srcId="{E856CA29-91CB-4948-8E13-D2FF45AA13A8}" destId="{4F2E0B4D-B6A8-4881-9B89-89E0B66FAE16}" srcOrd="1" destOrd="0" presId="urn:microsoft.com/office/officeart/2005/8/layout/orgChart1"/>
    <dgm:cxn modelId="{4380A706-7888-4100-AE75-E508EF4B8F97}" srcId="{E856CA29-91CB-4948-8E13-D2FF45AA13A8}" destId="{72442FBD-60EC-4854-A7E3-BB989C298DD8}" srcOrd="1" destOrd="0" parTransId="{CDB74DCD-BF98-4F90-98D9-872703881B49}" sibTransId="{645DC833-EDA7-4B1C-A701-E83B1264FC56}"/>
    <dgm:cxn modelId="{E5E8810A-16AF-4E25-ADF2-00E68FFE4228}" type="presOf" srcId="{2FA57772-40C2-4734-BFE9-FD1327185F07}" destId="{E1C29E3B-627D-4C62-9694-46E81956AE08}" srcOrd="1" destOrd="0" presId="urn:microsoft.com/office/officeart/2005/8/layout/orgChart1"/>
    <dgm:cxn modelId="{3E24D412-29F8-4851-A636-7C9B01360DA6}" type="presOf" srcId="{6363B2DA-30BC-439E-B13A-9C2EE257A6D0}" destId="{1BE8E5C3-2612-49C3-A788-9A6037C68E84}" srcOrd="0" destOrd="0" presId="urn:microsoft.com/office/officeart/2005/8/layout/orgChart1"/>
    <dgm:cxn modelId="{1F3FCF1D-792F-46BC-BA47-89695117EA75}" type="presOf" srcId="{00E06F66-7B76-4721-8C1C-1AE36DECDBB5}" destId="{695D1025-3080-4BE4-93F4-8A3899969A40}" srcOrd="0" destOrd="0" presId="urn:microsoft.com/office/officeart/2005/8/layout/orgChart1"/>
    <dgm:cxn modelId="{E932E222-1974-4B60-891C-AB585E766719}" srcId="{985F7331-B148-4FDA-A42C-631740D5A7DA}" destId="{E856CA29-91CB-4948-8E13-D2FF45AA13A8}" srcOrd="0" destOrd="0" parTransId="{2992FB66-A707-4DC4-9277-B3C04D9E0DB8}" sibTransId="{A77D7477-7F7D-45A0-9B72-DCFF28FB940C}"/>
    <dgm:cxn modelId="{B7AD9728-F89B-4A19-BD49-BB5A42AEA8DE}" type="presOf" srcId="{7B512624-3F03-46F4-B64F-08F125400D31}" destId="{D3545935-7C79-4B49-9154-C8BBF87B4203}" srcOrd="0" destOrd="0" presId="urn:microsoft.com/office/officeart/2005/8/layout/orgChart1"/>
    <dgm:cxn modelId="{B5EF9343-AE87-4E6E-AC99-6663E25D793E}" type="presOf" srcId="{985F7331-B148-4FDA-A42C-631740D5A7DA}" destId="{8FD9E099-4880-4896-B2B2-665CCF3572D1}" srcOrd="1" destOrd="0" presId="urn:microsoft.com/office/officeart/2005/8/layout/orgChart1"/>
    <dgm:cxn modelId="{3CA47A44-B0C4-4519-BA99-1ABDC83D3E88}" srcId="{72442FBD-60EC-4854-A7E3-BB989C298DD8}" destId="{00E06F66-7B76-4721-8C1C-1AE36DECDBB5}" srcOrd="1" destOrd="0" parTransId="{CD76A924-2529-4B07-A96D-165B290C713E}" sibTransId="{51CAA933-779B-4DD3-96A8-0E5539102708}"/>
    <dgm:cxn modelId="{A04E5D4D-2D1D-4A44-967A-B3AE336A7EE1}" type="presOf" srcId="{2FA57772-40C2-4734-BFE9-FD1327185F07}" destId="{E6814E54-6EB3-48B4-B14F-7E81B1AB985B}" srcOrd="0" destOrd="0" presId="urn:microsoft.com/office/officeart/2005/8/layout/orgChart1"/>
    <dgm:cxn modelId="{43D73A55-56EB-41C8-8B9D-AC95D7ADEAFC}" type="presOf" srcId="{E856CA29-91CB-4948-8E13-D2FF45AA13A8}" destId="{DF6AC442-3D44-4356-B973-51E961589759}" srcOrd="0" destOrd="0" presId="urn:microsoft.com/office/officeart/2005/8/layout/orgChart1"/>
    <dgm:cxn modelId="{A209E663-72C6-4ADA-BE12-9BA298FA81A2}" srcId="{E856CA29-91CB-4948-8E13-D2FF45AA13A8}" destId="{DDE68166-3132-42F9-AF4D-C66FB3AAE394}" srcOrd="0" destOrd="0" parTransId="{6363B2DA-30BC-439E-B13A-9C2EE257A6D0}" sibTransId="{B2531518-8EE4-4BC5-837E-754344015FA7}"/>
    <dgm:cxn modelId="{F9B7F963-5061-4B2C-BE1B-FE540D92AD61}" type="presOf" srcId="{72442FBD-60EC-4854-A7E3-BB989C298DD8}" destId="{CC9075B9-8753-4BB6-B920-784B90940366}" srcOrd="1" destOrd="0" presId="urn:microsoft.com/office/officeart/2005/8/layout/orgChart1"/>
    <dgm:cxn modelId="{72B9B168-6D0C-4AA5-85C1-7303CFAD2868}" type="presOf" srcId="{DDE68166-3132-42F9-AF4D-C66FB3AAE394}" destId="{6AB75183-6EF1-4DFE-AF8B-327DACEC5E8C}" srcOrd="0" destOrd="0" presId="urn:microsoft.com/office/officeart/2005/8/layout/orgChart1"/>
    <dgm:cxn modelId="{F82C8A85-6F4E-4437-B093-1E70B16F8B17}" srcId="{72442FBD-60EC-4854-A7E3-BB989C298DD8}" destId="{2FA57772-40C2-4734-BFE9-FD1327185F07}" srcOrd="0" destOrd="0" parTransId="{3DDEA427-C109-40D7-B4D7-E8DD14341ACA}" sibTransId="{CC153C76-26D4-45C1-AA44-B477F803B6D1}"/>
    <dgm:cxn modelId="{B307B68C-358F-4318-8C34-6A47625B96A1}" type="presOf" srcId="{C3B8ABF1-347D-4D51-ADE2-E3D085AB1412}" destId="{C91E1927-6E06-4B6E-AEA5-BF7AD8A09DD6}" srcOrd="0" destOrd="0" presId="urn:microsoft.com/office/officeart/2005/8/layout/orgChart1"/>
    <dgm:cxn modelId="{E95BA499-A930-4A63-B1D7-1CA939126B82}" type="presOf" srcId="{985F7331-B148-4FDA-A42C-631740D5A7DA}" destId="{C05AE0AA-743B-4BC5-843E-66E3DAF09217}" srcOrd="0" destOrd="0" presId="urn:microsoft.com/office/officeart/2005/8/layout/orgChart1"/>
    <dgm:cxn modelId="{26A1929F-2955-4493-A538-2FABADD7A08F}" type="presOf" srcId="{C3B8ABF1-347D-4D51-ADE2-E3D085AB1412}" destId="{5AC1FC25-BE45-4B54-9BF3-075891B2952C}" srcOrd="1" destOrd="0" presId="urn:microsoft.com/office/officeart/2005/8/layout/orgChart1"/>
    <dgm:cxn modelId="{B634B9AE-EB40-426F-9BE2-24908CDC7ECF}" srcId="{985F7331-B148-4FDA-A42C-631740D5A7DA}" destId="{C3B8ABF1-347D-4D51-ADE2-E3D085AB1412}" srcOrd="1" destOrd="0" parTransId="{C5820959-761F-4F18-841B-5E5FC03E3126}" sibTransId="{0BC5CA62-9AB2-47FA-8CF7-AAD358EC94E1}"/>
    <dgm:cxn modelId="{933169BC-FAFA-4732-ABD7-54F1D77F7794}" type="presOf" srcId="{00E06F66-7B76-4721-8C1C-1AE36DECDBB5}" destId="{9EC992DA-E61C-4364-BAD7-89BBED2741BD}" srcOrd="1" destOrd="0" presId="urn:microsoft.com/office/officeart/2005/8/layout/orgChart1"/>
    <dgm:cxn modelId="{9EB9B1BC-20A3-4EC9-968B-2BEE9029072B}" type="presOf" srcId="{CDB74DCD-BF98-4F90-98D9-872703881B49}" destId="{30AC5596-BB3E-42D8-8155-6C9D48AD36B8}" srcOrd="0" destOrd="0" presId="urn:microsoft.com/office/officeart/2005/8/layout/orgChart1"/>
    <dgm:cxn modelId="{1C4EBBC3-0C94-43BB-84E9-7EDA03732B31}" type="presOf" srcId="{2992FB66-A707-4DC4-9277-B3C04D9E0DB8}" destId="{9F7685EE-9DF8-4AC7-BD22-5AAFD26D4EE2}" srcOrd="0" destOrd="0" presId="urn:microsoft.com/office/officeart/2005/8/layout/orgChart1"/>
    <dgm:cxn modelId="{033533CD-0E7A-4A67-B430-413EEC14B6A2}" type="presOf" srcId="{72442FBD-60EC-4854-A7E3-BB989C298DD8}" destId="{185C1112-4CBE-49BD-806C-724E1D6255BD}" srcOrd="0" destOrd="0" presId="urn:microsoft.com/office/officeart/2005/8/layout/orgChart1"/>
    <dgm:cxn modelId="{847369D2-C326-47C9-836A-AFFF5CCF7A07}" srcId="{7B512624-3F03-46F4-B64F-08F125400D31}" destId="{985F7331-B148-4FDA-A42C-631740D5A7DA}" srcOrd="0" destOrd="0" parTransId="{3A786F11-7DDB-4A57-94B2-1E02B4719400}" sibTransId="{44DD0E45-3E7F-4D79-A01A-A2B508A67D6C}"/>
    <dgm:cxn modelId="{3533CBD4-37B0-4A09-96F8-4550425F7310}" type="presOf" srcId="{C5820959-761F-4F18-841B-5E5FC03E3126}" destId="{2C3A690F-8E68-442C-A864-59E0159E2504}" srcOrd="0" destOrd="0" presId="urn:microsoft.com/office/officeart/2005/8/layout/orgChart1"/>
    <dgm:cxn modelId="{DDE274F4-8EBE-4BF9-A325-82BB44008FAF}" type="presOf" srcId="{DDE68166-3132-42F9-AF4D-C66FB3AAE394}" destId="{76FE631C-5C8F-4FFA-B657-1FBC242AD931}" srcOrd="1" destOrd="0" presId="urn:microsoft.com/office/officeart/2005/8/layout/orgChart1"/>
    <dgm:cxn modelId="{B41C0DF9-C84F-4EE7-A168-FF7F4CA38B7E}" type="presOf" srcId="{3DDEA427-C109-40D7-B4D7-E8DD14341ACA}" destId="{09B8D15B-B834-493A-9C86-4A32C8AEF933}" srcOrd="0" destOrd="0" presId="urn:microsoft.com/office/officeart/2005/8/layout/orgChart1"/>
    <dgm:cxn modelId="{4B849F78-1434-4119-960A-F800E7B722EA}" type="presParOf" srcId="{D3545935-7C79-4B49-9154-C8BBF87B4203}" destId="{19BDF145-0623-4715-B78D-F6FADA0666FA}" srcOrd="0" destOrd="0" presId="urn:microsoft.com/office/officeart/2005/8/layout/orgChart1"/>
    <dgm:cxn modelId="{882B6D84-51C6-42DD-B564-48856AE5E35D}" type="presParOf" srcId="{19BDF145-0623-4715-B78D-F6FADA0666FA}" destId="{434A9F39-B495-4A15-B36D-F061986D0F16}" srcOrd="0" destOrd="0" presId="urn:microsoft.com/office/officeart/2005/8/layout/orgChart1"/>
    <dgm:cxn modelId="{B664F14F-2EC6-40DD-9265-F6E6FD189EB6}" type="presParOf" srcId="{434A9F39-B495-4A15-B36D-F061986D0F16}" destId="{C05AE0AA-743B-4BC5-843E-66E3DAF09217}" srcOrd="0" destOrd="0" presId="urn:microsoft.com/office/officeart/2005/8/layout/orgChart1"/>
    <dgm:cxn modelId="{B24A1568-2249-4712-8E76-ABFD648EA472}" type="presParOf" srcId="{434A9F39-B495-4A15-B36D-F061986D0F16}" destId="{8FD9E099-4880-4896-B2B2-665CCF3572D1}" srcOrd="1" destOrd="0" presId="urn:microsoft.com/office/officeart/2005/8/layout/orgChart1"/>
    <dgm:cxn modelId="{42500CCA-CFA7-4A9D-922C-A91DA764CB98}" type="presParOf" srcId="{19BDF145-0623-4715-B78D-F6FADA0666FA}" destId="{77299D5F-3F5B-46A9-93A8-758491624021}" srcOrd="1" destOrd="0" presId="urn:microsoft.com/office/officeart/2005/8/layout/orgChart1"/>
    <dgm:cxn modelId="{5C9C63D4-3F55-472E-8C24-211BCEEA809D}" type="presParOf" srcId="{77299D5F-3F5B-46A9-93A8-758491624021}" destId="{9F7685EE-9DF8-4AC7-BD22-5AAFD26D4EE2}" srcOrd="0" destOrd="0" presId="urn:microsoft.com/office/officeart/2005/8/layout/orgChart1"/>
    <dgm:cxn modelId="{38CC0C47-A681-4EBB-9D05-59A565ACD51B}" type="presParOf" srcId="{77299D5F-3F5B-46A9-93A8-758491624021}" destId="{ED881606-FFAE-4EB8-B3E1-9C0E6829EC40}" srcOrd="1" destOrd="0" presId="urn:microsoft.com/office/officeart/2005/8/layout/orgChart1"/>
    <dgm:cxn modelId="{D651550E-15F0-4524-86E9-3B8692D8648F}" type="presParOf" srcId="{ED881606-FFAE-4EB8-B3E1-9C0E6829EC40}" destId="{075E68F4-F961-48F8-8F56-8EDF25382C8B}" srcOrd="0" destOrd="0" presId="urn:microsoft.com/office/officeart/2005/8/layout/orgChart1"/>
    <dgm:cxn modelId="{2B44E250-B721-43A8-8CBF-54A94699B8E9}" type="presParOf" srcId="{075E68F4-F961-48F8-8F56-8EDF25382C8B}" destId="{DF6AC442-3D44-4356-B973-51E961589759}" srcOrd="0" destOrd="0" presId="urn:microsoft.com/office/officeart/2005/8/layout/orgChart1"/>
    <dgm:cxn modelId="{DFDA2F52-6775-43ED-BD81-E10433F15C5C}" type="presParOf" srcId="{075E68F4-F961-48F8-8F56-8EDF25382C8B}" destId="{4F2E0B4D-B6A8-4881-9B89-89E0B66FAE16}" srcOrd="1" destOrd="0" presId="urn:microsoft.com/office/officeart/2005/8/layout/orgChart1"/>
    <dgm:cxn modelId="{1A5DE630-FC45-443B-B857-FA692B845325}" type="presParOf" srcId="{ED881606-FFAE-4EB8-B3E1-9C0E6829EC40}" destId="{C8A03AB0-E27B-4C5F-9530-BD6BFF1D245D}" srcOrd="1" destOrd="0" presId="urn:microsoft.com/office/officeart/2005/8/layout/orgChart1"/>
    <dgm:cxn modelId="{9AD658FC-5646-430B-8ED4-F12BA355B8D3}" type="presParOf" srcId="{ED881606-FFAE-4EB8-B3E1-9C0E6829EC40}" destId="{81E90613-F3C8-4856-8B6C-8510FBAD9F5B}" srcOrd="2" destOrd="0" presId="urn:microsoft.com/office/officeart/2005/8/layout/orgChart1"/>
    <dgm:cxn modelId="{E07B68F2-5874-4AEE-ACAA-44E9060A7205}" type="presParOf" srcId="{81E90613-F3C8-4856-8B6C-8510FBAD9F5B}" destId="{1BE8E5C3-2612-49C3-A788-9A6037C68E84}" srcOrd="0" destOrd="0" presId="urn:microsoft.com/office/officeart/2005/8/layout/orgChart1"/>
    <dgm:cxn modelId="{D19EDF0D-64F0-4288-B407-9F1E03EAF73D}" type="presParOf" srcId="{81E90613-F3C8-4856-8B6C-8510FBAD9F5B}" destId="{1203A7EB-D2B4-44B7-8D34-AC39E5B46171}" srcOrd="1" destOrd="0" presId="urn:microsoft.com/office/officeart/2005/8/layout/orgChart1"/>
    <dgm:cxn modelId="{935AF639-FBFA-4F30-9304-E0E7B69B2BCE}" type="presParOf" srcId="{1203A7EB-D2B4-44B7-8D34-AC39E5B46171}" destId="{EDC48D94-2907-46AF-B491-DAC2D02176F7}" srcOrd="0" destOrd="0" presId="urn:microsoft.com/office/officeart/2005/8/layout/orgChart1"/>
    <dgm:cxn modelId="{2293F317-D4DC-4C89-ACC6-9E3CF1A795D2}" type="presParOf" srcId="{EDC48D94-2907-46AF-B491-DAC2D02176F7}" destId="{6AB75183-6EF1-4DFE-AF8B-327DACEC5E8C}" srcOrd="0" destOrd="0" presId="urn:microsoft.com/office/officeart/2005/8/layout/orgChart1"/>
    <dgm:cxn modelId="{C1E64AE4-43ED-4B67-A475-4135C43764FE}" type="presParOf" srcId="{EDC48D94-2907-46AF-B491-DAC2D02176F7}" destId="{76FE631C-5C8F-4FFA-B657-1FBC242AD931}" srcOrd="1" destOrd="0" presId="urn:microsoft.com/office/officeart/2005/8/layout/orgChart1"/>
    <dgm:cxn modelId="{DBE0DC61-564D-4680-AF6A-148B7E28A1D0}" type="presParOf" srcId="{1203A7EB-D2B4-44B7-8D34-AC39E5B46171}" destId="{72EF7701-D698-40BC-B57A-822CBC7322B6}" srcOrd="1" destOrd="0" presId="urn:microsoft.com/office/officeart/2005/8/layout/orgChart1"/>
    <dgm:cxn modelId="{A04DD0B2-4DBC-4239-8937-CF22A7C88F60}" type="presParOf" srcId="{1203A7EB-D2B4-44B7-8D34-AC39E5B46171}" destId="{E9757AFD-79ED-4460-9BD3-92FFFE73DF4E}" srcOrd="2" destOrd="0" presId="urn:microsoft.com/office/officeart/2005/8/layout/orgChart1"/>
    <dgm:cxn modelId="{4053BE19-9779-43E5-AE76-BBC1574B570C}" type="presParOf" srcId="{81E90613-F3C8-4856-8B6C-8510FBAD9F5B}" destId="{30AC5596-BB3E-42D8-8155-6C9D48AD36B8}" srcOrd="2" destOrd="0" presId="urn:microsoft.com/office/officeart/2005/8/layout/orgChart1"/>
    <dgm:cxn modelId="{7C98D323-0C9E-4049-BF09-5081F90128B5}" type="presParOf" srcId="{81E90613-F3C8-4856-8B6C-8510FBAD9F5B}" destId="{D3BCA6F7-16B1-4995-AA18-AAA5F21CCD26}" srcOrd="3" destOrd="0" presId="urn:microsoft.com/office/officeart/2005/8/layout/orgChart1"/>
    <dgm:cxn modelId="{E5044A94-746E-4C2B-8DC0-4FBA9EFF77F8}" type="presParOf" srcId="{D3BCA6F7-16B1-4995-AA18-AAA5F21CCD26}" destId="{372D7067-6955-462B-8679-64DB35E47BC2}" srcOrd="0" destOrd="0" presId="urn:microsoft.com/office/officeart/2005/8/layout/orgChart1"/>
    <dgm:cxn modelId="{E340929F-C74B-468C-BE08-B803D55BEE74}" type="presParOf" srcId="{372D7067-6955-462B-8679-64DB35E47BC2}" destId="{185C1112-4CBE-49BD-806C-724E1D6255BD}" srcOrd="0" destOrd="0" presId="urn:microsoft.com/office/officeart/2005/8/layout/orgChart1"/>
    <dgm:cxn modelId="{8B677A16-6276-497C-AFE5-8F5C22BF51F3}" type="presParOf" srcId="{372D7067-6955-462B-8679-64DB35E47BC2}" destId="{CC9075B9-8753-4BB6-B920-784B90940366}" srcOrd="1" destOrd="0" presId="urn:microsoft.com/office/officeart/2005/8/layout/orgChart1"/>
    <dgm:cxn modelId="{2FCE42D5-E6FB-4C72-9390-B069D341CE3B}" type="presParOf" srcId="{D3BCA6F7-16B1-4995-AA18-AAA5F21CCD26}" destId="{CB88D971-DED1-4487-B80B-D6ECAA1233D9}" srcOrd="1" destOrd="0" presId="urn:microsoft.com/office/officeart/2005/8/layout/orgChart1"/>
    <dgm:cxn modelId="{C2CB2F4B-FE9B-4A5B-AC87-626146C42D1C}" type="presParOf" srcId="{CB88D971-DED1-4487-B80B-D6ECAA1233D9}" destId="{09B8D15B-B834-493A-9C86-4A32C8AEF933}" srcOrd="0" destOrd="0" presId="urn:microsoft.com/office/officeart/2005/8/layout/orgChart1"/>
    <dgm:cxn modelId="{433EB2EA-3A64-46B3-BE92-2044A42EB867}" type="presParOf" srcId="{CB88D971-DED1-4487-B80B-D6ECAA1233D9}" destId="{FD81D672-ADBC-4FF6-A5CE-01C5F2BA0ABA}" srcOrd="1" destOrd="0" presId="urn:microsoft.com/office/officeart/2005/8/layout/orgChart1"/>
    <dgm:cxn modelId="{835445EF-F012-438A-840E-05D4A2E46642}" type="presParOf" srcId="{FD81D672-ADBC-4FF6-A5CE-01C5F2BA0ABA}" destId="{15CAB794-5F94-41D8-9C6B-ED947363D4C4}" srcOrd="0" destOrd="0" presId="urn:microsoft.com/office/officeart/2005/8/layout/orgChart1"/>
    <dgm:cxn modelId="{3A7C8F29-94BB-4F78-8BCF-63AE687C3BB0}" type="presParOf" srcId="{15CAB794-5F94-41D8-9C6B-ED947363D4C4}" destId="{E6814E54-6EB3-48B4-B14F-7E81B1AB985B}" srcOrd="0" destOrd="0" presId="urn:microsoft.com/office/officeart/2005/8/layout/orgChart1"/>
    <dgm:cxn modelId="{27D1F35C-0392-43C3-965B-E367DBB8E8D3}" type="presParOf" srcId="{15CAB794-5F94-41D8-9C6B-ED947363D4C4}" destId="{E1C29E3B-627D-4C62-9694-46E81956AE08}" srcOrd="1" destOrd="0" presId="urn:microsoft.com/office/officeart/2005/8/layout/orgChart1"/>
    <dgm:cxn modelId="{A41A2978-2C45-4446-885B-8DB9ECA21589}" type="presParOf" srcId="{FD81D672-ADBC-4FF6-A5CE-01C5F2BA0ABA}" destId="{40846341-7AB2-4B9C-975F-6E59F110D64D}" srcOrd="1" destOrd="0" presId="urn:microsoft.com/office/officeart/2005/8/layout/orgChart1"/>
    <dgm:cxn modelId="{E55BB2DD-2A30-4567-85A4-E5F1F30C1704}" type="presParOf" srcId="{FD81D672-ADBC-4FF6-A5CE-01C5F2BA0ABA}" destId="{C681E5F7-B572-4AB0-AF4D-09622D0846B3}" srcOrd="2" destOrd="0" presId="urn:microsoft.com/office/officeart/2005/8/layout/orgChart1"/>
    <dgm:cxn modelId="{CD4637F5-D0A1-4EE9-9B44-B89630D660CF}" type="presParOf" srcId="{CB88D971-DED1-4487-B80B-D6ECAA1233D9}" destId="{B02DBABE-A1AB-455A-B980-E96297112C8D}" srcOrd="2" destOrd="0" presId="urn:microsoft.com/office/officeart/2005/8/layout/orgChart1"/>
    <dgm:cxn modelId="{B455B6F3-E92C-4716-A306-02D377D068EF}" type="presParOf" srcId="{CB88D971-DED1-4487-B80B-D6ECAA1233D9}" destId="{BA542018-088A-4AE1-A793-46F552FC7286}" srcOrd="3" destOrd="0" presId="urn:microsoft.com/office/officeart/2005/8/layout/orgChart1"/>
    <dgm:cxn modelId="{09A5C42D-9610-417F-AD80-CF37A5B3776E}" type="presParOf" srcId="{BA542018-088A-4AE1-A793-46F552FC7286}" destId="{0DE594DF-11C3-4D25-B4E7-B15F92BC8FDF}" srcOrd="0" destOrd="0" presId="urn:microsoft.com/office/officeart/2005/8/layout/orgChart1"/>
    <dgm:cxn modelId="{5AD6BCCC-0BFF-43D9-BF00-16E36AD75B82}" type="presParOf" srcId="{0DE594DF-11C3-4D25-B4E7-B15F92BC8FDF}" destId="{695D1025-3080-4BE4-93F4-8A3899969A40}" srcOrd="0" destOrd="0" presId="urn:microsoft.com/office/officeart/2005/8/layout/orgChart1"/>
    <dgm:cxn modelId="{EACA519B-8785-4BEB-A8F0-6196BBFBE543}" type="presParOf" srcId="{0DE594DF-11C3-4D25-B4E7-B15F92BC8FDF}" destId="{9EC992DA-E61C-4364-BAD7-89BBED2741BD}" srcOrd="1" destOrd="0" presId="urn:microsoft.com/office/officeart/2005/8/layout/orgChart1"/>
    <dgm:cxn modelId="{ED1C34B0-8E12-4B4B-98A6-3C4CB3032652}" type="presParOf" srcId="{BA542018-088A-4AE1-A793-46F552FC7286}" destId="{326ED5F1-AAA3-4B9B-857C-CD223F3F4B7E}" srcOrd="1" destOrd="0" presId="urn:microsoft.com/office/officeart/2005/8/layout/orgChart1"/>
    <dgm:cxn modelId="{0BE932A0-F564-407D-AA30-F465E962A19A}" type="presParOf" srcId="{BA542018-088A-4AE1-A793-46F552FC7286}" destId="{35A7D4AD-E674-427F-A0D0-7A0399AAC7EE}" srcOrd="2" destOrd="0" presId="urn:microsoft.com/office/officeart/2005/8/layout/orgChart1"/>
    <dgm:cxn modelId="{2ED5315F-EFEE-4F7A-9324-422CDA254EFA}" type="presParOf" srcId="{D3BCA6F7-16B1-4995-AA18-AAA5F21CCD26}" destId="{6A8412E8-2CE5-410B-A137-B6CCA55FE839}" srcOrd="2" destOrd="0" presId="urn:microsoft.com/office/officeart/2005/8/layout/orgChart1"/>
    <dgm:cxn modelId="{BF8BB6CF-9D99-4EC3-95EC-C56A4002A0F9}" type="presParOf" srcId="{77299D5F-3F5B-46A9-93A8-758491624021}" destId="{2C3A690F-8E68-442C-A864-59E0159E2504}" srcOrd="2" destOrd="0" presId="urn:microsoft.com/office/officeart/2005/8/layout/orgChart1"/>
    <dgm:cxn modelId="{276F06EB-40F3-4827-8866-78562B9565B3}" type="presParOf" srcId="{77299D5F-3F5B-46A9-93A8-758491624021}" destId="{686A8B67-16F6-47CE-9CBC-E7603C88A2E2}" srcOrd="3" destOrd="0" presId="urn:microsoft.com/office/officeart/2005/8/layout/orgChart1"/>
    <dgm:cxn modelId="{62DD5184-A5E8-4F38-A5B7-CAF691805B72}" type="presParOf" srcId="{686A8B67-16F6-47CE-9CBC-E7603C88A2E2}" destId="{8EAC8F75-0B5A-4002-9409-8892FED962D1}" srcOrd="0" destOrd="0" presId="urn:microsoft.com/office/officeart/2005/8/layout/orgChart1"/>
    <dgm:cxn modelId="{48B535BE-3CF0-43B1-B462-DB7E3D495325}" type="presParOf" srcId="{8EAC8F75-0B5A-4002-9409-8892FED962D1}" destId="{C91E1927-6E06-4B6E-AEA5-BF7AD8A09DD6}" srcOrd="0" destOrd="0" presId="urn:microsoft.com/office/officeart/2005/8/layout/orgChart1"/>
    <dgm:cxn modelId="{57B17191-08A2-45BC-A257-7CCB3FC5FF3E}" type="presParOf" srcId="{8EAC8F75-0B5A-4002-9409-8892FED962D1}" destId="{5AC1FC25-BE45-4B54-9BF3-075891B2952C}" srcOrd="1" destOrd="0" presId="urn:microsoft.com/office/officeart/2005/8/layout/orgChart1"/>
    <dgm:cxn modelId="{D744E29C-E8D7-4C79-94BE-B4CD81AA6A71}" type="presParOf" srcId="{686A8B67-16F6-47CE-9CBC-E7603C88A2E2}" destId="{FA0C11FE-6C93-40EA-B0C7-A11B7D3C4C02}" srcOrd="1" destOrd="0" presId="urn:microsoft.com/office/officeart/2005/8/layout/orgChart1"/>
    <dgm:cxn modelId="{4B00E44F-8EA0-4512-AAE4-276634CAB0F6}" type="presParOf" srcId="{686A8B67-16F6-47CE-9CBC-E7603C88A2E2}" destId="{2A31279E-1E40-4D8C-B208-4955C0B99EF1}" srcOrd="2" destOrd="0" presId="urn:microsoft.com/office/officeart/2005/8/layout/orgChart1"/>
    <dgm:cxn modelId="{52BEA143-6893-410D-8236-1AA79F945623}" type="presParOf" srcId="{19BDF145-0623-4715-B78D-F6FADA0666FA}" destId="{C6F25841-BDF0-4ABD-BF1A-9047F8E9ABB3}" srcOrd="2" destOrd="0" presId="urn:microsoft.com/office/officeart/2005/8/layout/orgChart1"/>
  </dgm:cxnLst>
  <dgm:bg>
    <a:no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A690F-8E68-442C-A864-59E0159E2504}">
      <dsp:nvSpPr>
        <dsp:cNvPr id="0" name=""/>
        <dsp:cNvSpPr/>
      </dsp:nvSpPr>
      <dsp:spPr>
        <a:xfrm>
          <a:off x="5165127" y="948086"/>
          <a:ext cx="1141987" cy="396392"/>
        </a:xfrm>
        <a:custGeom>
          <a:avLst/>
          <a:gdLst/>
          <a:ahLst/>
          <a:cxnLst/>
          <a:rect l="0" t="0" r="0" b="0"/>
          <a:pathLst>
            <a:path>
              <a:moveTo>
                <a:pt x="0" y="0"/>
              </a:moveTo>
              <a:lnTo>
                <a:pt x="0" y="198196"/>
              </a:lnTo>
              <a:lnTo>
                <a:pt x="1141987" y="198196"/>
              </a:lnTo>
              <a:lnTo>
                <a:pt x="1141987" y="39639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2DBABE-A1AB-455A-B980-E96297112C8D}">
      <dsp:nvSpPr>
        <dsp:cNvPr id="0" name=""/>
        <dsp:cNvSpPr/>
      </dsp:nvSpPr>
      <dsp:spPr>
        <a:xfrm>
          <a:off x="4848447" y="3628454"/>
          <a:ext cx="316679" cy="893723"/>
        </a:xfrm>
        <a:custGeom>
          <a:avLst/>
          <a:gdLst/>
          <a:ahLst/>
          <a:cxnLst/>
          <a:rect l="0" t="0" r="0" b="0"/>
          <a:pathLst>
            <a:path>
              <a:moveTo>
                <a:pt x="316679" y="0"/>
              </a:moveTo>
              <a:lnTo>
                <a:pt x="316679" y="893723"/>
              </a:lnTo>
              <a:lnTo>
                <a:pt x="0" y="89372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B8D15B-B834-493A-9C86-4A32C8AEF933}">
      <dsp:nvSpPr>
        <dsp:cNvPr id="0" name=""/>
        <dsp:cNvSpPr/>
      </dsp:nvSpPr>
      <dsp:spPr>
        <a:xfrm>
          <a:off x="5165127" y="3628454"/>
          <a:ext cx="365209" cy="893723"/>
        </a:xfrm>
        <a:custGeom>
          <a:avLst/>
          <a:gdLst/>
          <a:ahLst/>
          <a:cxnLst/>
          <a:rect l="0" t="0" r="0" b="0"/>
          <a:pathLst>
            <a:path>
              <a:moveTo>
                <a:pt x="0" y="0"/>
              </a:moveTo>
              <a:lnTo>
                <a:pt x="0" y="893723"/>
              </a:lnTo>
              <a:lnTo>
                <a:pt x="365209" y="89372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AC5596-BB3E-42D8-8155-6C9D48AD36B8}">
      <dsp:nvSpPr>
        <dsp:cNvPr id="0" name=""/>
        <dsp:cNvSpPr/>
      </dsp:nvSpPr>
      <dsp:spPr>
        <a:xfrm>
          <a:off x="4023140" y="2288270"/>
          <a:ext cx="198196" cy="868287"/>
        </a:xfrm>
        <a:custGeom>
          <a:avLst/>
          <a:gdLst/>
          <a:ahLst/>
          <a:cxnLst/>
          <a:rect l="0" t="0" r="0" b="0"/>
          <a:pathLst>
            <a:path>
              <a:moveTo>
                <a:pt x="0" y="0"/>
              </a:moveTo>
              <a:lnTo>
                <a:pt x="0" y="868287"/>
              </a:lnTo>
              <a:lnTo>
                <a:pt x="198196" y="8682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E8E5C3-2612-49C3-A788-9A6037C68E84}">
      <dsp:nvSpPr>
        <dsp:cNvPr id="0" name=""/>
        <dsp:cNvSpPr/>
      </dsp:nvSpPr>
      <dsp:spPr>
        <a:xfrm>
          <a:off x="3824944" y="2288270"/>
          <a:ext cx="198196" cy="868287"/>
        </a:xfrm>
        <a:custGeom>
          <a:avLst/>
          <a:gdLst/>
          <a:ahLst/>
          <a:cxnLst/>
          <a:rect l="0" t="0" r="0" b="0"/>
          <a:pathLst>
            <a:path>
              <a:moveTo>
                <a:pt x="198196" y="0"/>
              </a:moveTo>
              <a:lnTo>
                <a:pt x="198196" y="868287"/>
              </a:lnTo>
              <a:lnTo>
                <a:pt x="0" y="8682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7685EE-9DF8-4AC7-BD22-5AAFD26D4EE2}">
      <dsp:nvSpPr>
        <dsp:cNvPr id="0" name=""/>
        <dsp:cNvSpPr/>
      </dsp:nvSpPr>
      <dsp:spPr>
        <a:xfrm>
          <a:off x="4023140" y="948086"/>
          <a:ext cx="1141987" cy="396392"/>
        </a:xfrm>
        <a:custGeom>
          <a:avLst/>
          <a:gdLst/>
          <a:ahLst/>
          <a:cxnLst/>
          <a:rect l="0" t="0" r="0" b="0"/>
          <a:pathLst>
            <a:path>
              <a:moveTo>
                <a:pt x="1141987" y="0"/>
              </a:moveTo>
              <a:lnTo>
                <a:pt x="1141987" y="198196"/>
              </a:lnTo>
              <a:lnTo>
                <a:pt x="0" y="198196"/>
              </a:lnTo>
              <a:lnTo>
                <a:pt x="0" y="39639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5AE0AA-743B-4BC5-843E-66E3DAF09217}">
      <dsp:nvSpPr>
        <dsp:cNvPr id="0" name=""/>
        <dsp:cNvSpPr/>
      </dsp:nvSpPr>
      <dsp:spPr>
        <a:xfrm>
          <a:off x="3164469" y="4295"/>
          <a:ext cx="4001316" cy="94379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b="1" kern="1200" noProof="0" dirty="0">
              <a:solidFill>
                <a:schemeClr val="bg1"/>
              </a:solidFill>
              <a:latin typeface="Arial" panose="020B0604020202020204" pitchFamily="34" charset="0"/>
              <a:cs typeface="Arial" panose="020B0604020202020204" pitchFamily="34" charset="0"/>
            </a:rPr>
            <a:t>Klachten tijdens/na antibioticum</a:t>
          </a:r>
        </a:p>
      </dsp:txBody>
      <dsp:txXfrm>
        <a:off x="3164469" y="4295"/>
        <a:ext cx="4001316" cy="943791"/>
      </dsp:txXfrm>
    </dsp:sp>
    <dsp:sp modelId="{DF6AC442-3D44-4356-B973-51E961589759}">
      <dsp:nvSpPr>
        <dsp:cNvPr id="0" name=""/>
        <dsp:cNvSpPr/>
      </dsp:nvSpPr>
      <dsp:spPr>
        <a:xfrm>
          <a:off x="3079348" y="1344479"/>
          <a:ext cx="1887582" cy="94379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kern="1200" noProof="0" dirty="0">
              <a:solidFill>
                <a:schemeClr val="bg1"/>
              </a:solidFill>
              <a:latin typeface="Arial" panose="020B0604020202020204" pitchFamily="34" charset="0"/>
              <a:cs typeface="Arial" panose="020B0604020202020204" pitchFamily="34" charset="0"/>
            </a:rPr>
            <a:t>Door</a:t>
          </a:r>
          <a:r>
            <a:rPr lang="nl-NL" sz="2200" kern="1200" noProof="0" dirty="0">
              <a:latin typeface="Arial" panose="020B0604020202020204" pitchFamily="34" charset="0"/>
              <a:cs typeface="Arial" panose="020B0604020202020204" pitchFamily="34" charset="0"/>
            </a:rPr>
            <a:t> </a:t>
          </a:r>
          <a:r>
            <a:rPr lang="nl-NL" sz="2200" kern="1200" noProof="0" dirty="0">
              <a:solidFill>
                <a:schemeClr val="bg1"/>
              </a:solidFill>
              <a:latin typeface="Arial" panose="020B0604020202020204" pitchFamily="34" charset="0"/>
              <a:cs typeface="Arial" panose="020B0604020202020204" pitchFamily="34" charset="0"/>
            </a:rPr>
            <a:t>antibiotica</a:t>
          </a:r>
        </a:p>
      </dsp:txBody>
      <dsp:txXfrm>
        <a:off x="3079348" y="1344479"/>
        <a:ext cx="1887582" cy="943791"/>
      </dsp:txXfrm>
    </dsp:sp>
    <dsp:sp modelId="{6AB75183-6EF1-4DFE-AF8B-327DACEC5E8C}">
      <dsp:nvSpPr>
        <dsp:cNvPr id="0" name=""/>
        <dsp:cNvSpPr/>
      </dsp:nvSpPr>
      <dsp:spPr>
        <a:xfrm>
          <a:off x="1937361" y="2684662"/>
          <a:ext cx="1887582" cy="94379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kern="1200" noProof="0" dirty="0">
              <a:solidFill>
                <a:schemeClr val="bg1"/>
              </a:solidFill>
              <a:latin typeface="Arial" panose="020B0604020202020204" pitchFamily="34" charset="0"/>
              <a:cs typeface="Arial" panose="020B0604020202020204" pitchFamily="34" charset="0"/>
            </a:rPr>
            <a:t>Type A reactie</a:t>
          </a:r>
        </a:p>
      </dsp:txBody>
      <dsp:txXfrm>
        <a:off x="1937361" y="2684662"/>
        <a:ext cx="1887582" cy="943791"/>
      </dsp:txXfrm>
    </dsp:sp>
    <dsp:sp modelId="{185C1112-4CBE-49BD-806C-724E1D6255BD}">
      <dsp:nvSpPr>
        <dsp:cNvPr id="0" name=""/>
        <dsp:cNvSpPr/>
      </dsp:nvSpPr>
      <dsp:spPr>
        <a:xfrm>
          <a:off x="4221336" y="2684662"/>
          <a:ext cx="1887582" cy="94379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kern="1200" noProof="0" dirty="0">
              <a:solidFill>
                <a:schemeClr val="bg1"/>
              </a:solidFill>
              <a:latin typeface="Arial" panose="020B0604020202020204" pitchFamily="34" charset="0"/>
              <a:cs typeface="Arial" panose="020B0604020202020204" pitchFamily="34" charset="0"/>
            </a:rPr>
            <a:t>Type B reactie</a:t>
          </a:r>
        </a:p>
      </dsp:txBody>
      <dsp:txXfrm>
        <a:off x="4221336" y="2684662"/>
        <a:ext cx="1887582" cy="943791"/>
      </dsp:txXfrm>
    </dsp:sp>
    <dsp:sp modelId="{E6814E54-6EB3-48B4-B14F-7E81B1AB985B}">
      <dsp:nvSpPr>
        <dsp:cNvPr id="0" name=""/>
        <dsp:cNvSpPr/>
      </dsp:nvSpPr>
      <dsp:spPr>
        <a:xfrm>
          <a:off x="5530337" y="4050281"/>
          <a:ext cx="1887582" cy="94379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kern="1200" noProof="0" dirty="0">
              <a:solidFill>
                <a:schemeClr val="bg1"/>
              </a:solidFill>
              <a:latin typeface="Arial" panose="020B0604020202020204" pitchFamily="34" charset="0"/>
              <a:cs typeface="Arial" panose="020B0604020202020204" pitchFamily="34" charset="0"/>
            </a:rPr>
            <a:t>Vertraagd type</a:t>
          </a:r>
        </a:p>
        <a:p>
          <a:pPr marL="0" lvl="0" indent="0" algn="ctr" defTabSz="977900">
            <a:lnSpc>
              <a:spcPct val="90000"/>
            </a:lnSpc>
            <a:spcBef>
              <a:spcPct val="0"/>
            </a:spcBef>
            <a:spcAft>
              <a:spcPct val="35000"/>
            </a:spcAft>
            <a:buNone/>
          </a:pPr>
          <a:r>
            <a:rPr lang="nl-NL" sz="2200" kern="1200" noProof="0" dirty="0">
              <a:solidFill>
                <a:schemeClr val="bg1"/>
              </a:solidFill>
              <a:latin typeface="Arial" panose="020B0604020202020204" pitchFamily="34" charset="0"/>
              <a:cs typeface="Arial" panose="020B0604020202020204" pitchFamily="34" charset="0"/>
            </a:rPr>
            <a:t>allergie</a:t>
          </a:r>
        </a:p>
      </dsp:txBody>
      <dsp:txXfrm>
        <a:off x="5530337" y="4050281"/>
        <a:ext cx="1887582" cy="943791"/>
      </dsp:txXfrm>
    </dsp:sp>
    <dsp:sp modelId="{695D1025-3080-4BE4-93F4-8A3899969A40}">
      <dsp:nvSpPr>
        <dsp:cNvPr id="0" name=""/>
        <dsp:cNvSpPr/>
      </dsp:nvSpPr>
      <dsp:spPr>
        <a:xfrm>
          <a:off x="2960865" y="4050281"/>
          <a:ext cx="1887582" cy="94379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kern="1200" noProof="0" dirty="0">
              <a:solidFill>
                <a:schemeClr val="bg1"/>
              </a:solidFill>
              <a:latin typeface="Arial" panose="020B0604020202020204" pitchFamily="34" charset="0"/>
              <a:cs typeface="Arial" panose="020B0604020202020204" pitchFamily="34" charset="0"/>
            </a:rPr>
            <a:t>Acuut type allergie</a:t>
          </a:r>
        </a:p>
      </dsp:txBody>
      <dsp:txXfrm>
        <a:off x="2960865" y="4050281"/>
        <a:ext cx="1887582" cy="943791"/>
      </dsp:txXfrm>
    </dsp:sp>
    <dsp:sp modelId="{C91E1927-6E06-4B6E-AEA5-BF7AD8A09DD6}">
      <dsp:nvSpPr>
        <dsp:cNvPr id="0" name=""/>
        <dsp:cNvSpPr/>
      </dsp:nvSpPr>
      <dsp:spPr>
        <a:xfrm>
          <a:off x="5363323" y="1344479"/>
          <a:ext cx="1887582" cy="94379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kern="1200" noProof="0" dirty="0">
              <a:solidFill>
                <a:schemeClr val="bg1"/>
              </a:solidFill>
              <a:latin typeface="Arial" panose="020B0604020202020204" pitchFamily="34" charset="0"/>
              <a:cs typeface="Arial" panose="020B0604020202020204" pitchFamily="34" charset="0"/>
            </a:rPr>
            <a:t>Geen causale  relatie</a:t>
          </a:r>
        </a:p>
      </dsp:txBody>
      <dsp:txXfrm>
        <a:off x="5363323" y="1344479"/>
        <a:ext cx="1887582" cy="94379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E71A9-D47D-3D4F-9F38-9892D57585D7}" type="datetimeFigureOut">
              <a:rPr lang="nl-NL" smtClean="0"/>
              <a:t>09-08-2024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5C43D-2363-9A42-B2A2-1696FA3BFD70}" type="slidenum">
              <a:rPr lang="nl-NL" smtClean="0"/>
              <a:t>‹nr.›</a:t>
            </a:fld>
            <a:endParaRPr lang="nl-NL"/>
          </a:p>
        </p:txBody>
      </p:sp>
    </p:spTree>
    <p:extLst>
      <p:ext uri="{BB962C8B-B14F-4D97-AF65-F5344CB8AC3E}">
        <p14:creationId xmlns:p14="http://schemas.microsoft.com/office/powerpoint/2010/main" val="1872137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Ongewenste effecten door antibiotica kunnen worden verdeeld in 2 groepen: Type A en type B reacties. </a:t>
            </a:r>
          </a:p>
          <a:p>
            <a:endParaRPr lang="nl-NL" dirty="0"/>
          </a:p>
          <a:p>
            <a:r>
              <a:rPr lang="nl-NL" dirty="0"/>
              <a:t>Type A reacties zijn te verwachten reacties op dit geneesmiddel (bijvoorbeeld bradycardie bij een </a:t>
            </a:r>
            <a:r>
              <a:rPr lang="nl-NL" dirty="0" err="1"/>
              <a:t>betablokker</a:t>
            </a:r>
            <a:r>
              <a:rPr lang="nl-NL" dirty="0"/>
              <a:t>). </a:t>
            </a:r>
          </a:p>
          <a:p>
            <a:endParaRPr lang="nl-NL" dirty="0"/>
          </a:p>
          <a:p>
            <a:r>
              <a:rPr lang="nl-NL" dirty="0"/>
              <a:t>Allergische reacties vallen onder de type B reacties. Dit FTO focust op allergische reacties. Allergische reacties op antibiotica worden op basis van de pathofysiologie onderverdeeld in 4 typen reacties, volgens het schema van </a:t>
            </a:r>
            <a:r>
              <a:rPr lang="nl-NL" dirty="0" err="1"/>
              <a:t>Gell</a:t>
            </a:r>
            <a:r>
              <a:rPr lang="nl-NL" dirty="0"/>
              <a:t> en </a:t>
            </a:r>
            <a:r>
              <a:rPr lang="nl-NL" dirty="0" err="1"/>
              <a:t>Coombs</a:t>
            </a:r>
            <a:r>
              <a:rPr lang="nl-NL" dirty="0"/>
              <a:t>.</a:t>
            </a:r>
          </a:p>
          <a:p>
            <a:endParaRPr lang="nl-NL" dirty="0"/>
          </a:p>
          <a:p>
            <a:r>
              <a:rPr lang="nl-NL" dirty="0"/>
              <a:t>In de dagelijkse praktijk is het relevant om overgevoeligheidsreacties op antibiotica onder te verdelen in </a:t>
            </a:r>
            <a:r>
              <a:rPr lang="nl-NL" dirty="0" err="1"/>
              <a:t>immediate</a:t>
            </a:r>
            <a:r>
              <a:rPr lang="nl-NL" dirty="0"/>
              <a:t> type en </a:t>
            </a:r>
            <a:r>
              <a:rPr lang="nl-NL" dirty="0" err="1"/>
              <a:t>delayed</a:t>
            </a:r>
            <a:r>
              <a:rPr lang="nl-NL" dirty="0"/>
              <a:t> type.</a:t>
            </a:r>
          </a:p>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8</a:t>
            </a:fld>
            <a:endParaRPr lang="nl-NL"/>
          </a:p>
        </p:txBody>
      </p:sp>
    </p:spTree>
    <p:extLst>
      <p:ext uri="{BB962C8B-B14F-4D97-AF65-F5344CB8AC3E}">
        <p14:creationId xmlns:p14="http://schemas.microsoft.com/office/powerpoint/2010/main" val="130497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17</a:t>
            </a:fld>
            <a:endParaRPr lang="nl-NL"/>
          </a:p>
        </p:txBody>
      </p:sp>
    </p:spTree>
    <p:extLst>
      <p:ext uri="{BB962C8B-B14F-4D97-AF65-F5344CB8AC3E}">
        <p14:creationId xmlns:p14="http://schemas.microsoft.com/office/powerpoint/2010/main" val="3912261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18</a:t>
            </a:fld>
            <a:endParaRPr lang="nl-NL"/>
          </a:p>
        </p:txBody>
      </p:sp>
    </p:spTree>
    <p:extLst>
      <p:ext uri="{BB962C8B-B14F-4D97-AF65-F5344CB8AC3E}">
        <p14:creationId xmlns:p14="http://schemas.microsoft.com/office/powerpoint/2010/main" val="387816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19</a:t>
            </a:fld>
            <a:endParaRPr lang="nl-NL"/>
          </a:p>
        </p:txBody>
      </p:sp>
    </p:spTree>
    <p:extLst>
      <p:ext uri="{BB962C8B-B14F-4D97-AF65-F5344CB8AC3E}">
        <p14:creationId xmlns:p14="http://schemas.microsoft.com/office/powerpoint/2010/main" val="2638570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20</a:t>
            </a:fld>
            <a:endParaRPr lang="nl-NL"/>
          </a:p>
        </p:txBody>
      </p:sp>
    </p:spTree>
    <p:extLst>
      <p:ext uri="{BB962C8B-B14F-4D97-AF65-F5344CB8AC3E}">
        <p14:creationId xmlns:p14="http://schemas.microsoft.com/office/powerpoint/2010/main" val="2953769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21</a:t>
            </a:fld>
            <a:endParaRPr lang="nl-NL"/>
          </a:p>
        </p:txBody>
      </p:sp>
    </p:spTree>
    <p:extLst>
      <p:ext uri="{BB962C8B-B14F-4D97-AF65-F5344CB8AC3E}">
        <p14:creationId xmlns:p14="http://schemas.microsoft.com/office/powerpoint/2010/main" val="3647596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22</a:t>
            </a:fld>
            <a:endParaRPr lang="nl-NL"/>
          </a:p>
        </p:txBody>
      </p:sp>
    </p:spTree>
    <p:extLst>
      <p:ext uri="{BB962C8B-B14F-4D97-AF65-F5344CB8AC3E}">
        <p14:creationId xmlns:p14="http://schemas.microsoft.com/office/powerpoint/2010/main" val="3488342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23</a:t>
            </a:fld>
            <a:endParaRPr lang="nl-NL"/>
          </a:p>
        </p:txBody>
      </p:sp>
    </p:spTree>
    <p:extLst>
      <p:ext uri="{BB962C8B-B14F-4D97-AF65-F5344CB8AC3E}">
        <p14:creationId xmlns:p14="http://schemas.microsoft.com/office/powerpoint/2010/main" val="2402868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24</a:t>
            </a:fld>
            <a:endParaRPr lang="nl-NL"/>
          </a:p>
        </p:txBody>
      </p:sp>
    </p:spTree>
    <p:extLst>
      <p:ext uri="{BB962C8B-B14F-4D97-AF65-F5344CB8AC3E}">
        <p14:creationId xmlns:p14="http://schemas.microsoft.com/office/powerpoint/2010/main" val="4024227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25</a:t>
            </a:fld>
            <a:endParaRPr lang="nl-NL"/>
          </a:p>
        </p:txBody>
      </p:sp>
    </p:spTree>
    <p:extLst>
      <p:ext uri="{BB962C8B-B14F-4D97-AF65-F5344CB8AC3E}">
        <p14:creationId xmlns:p14="http://schemas.microsoft.com/office/powerpoint/2010/main" val="1242554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26</a:t>
            </a:fld>
            <a:endParaRPr lang="nl-NL"/>
          </a:p>
        </p:txBody>
      </p:sp>
    </p:spTree>
    <p:extLst>
      <p:ext uri="{BB962C8B-B14F-4D97-AF65-F5344CB8AC3E}">
        <p14:creationId xmlns:p14="http://schemas.microsoft.com/office/powerpoint/2010/main" val="2510668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200" dirty="0">
                <a:effectLst/>
                <a:latin typeface="Calibri" panose="020F0502020204030204" pitchFamily="34" charset="0"/>
                <a:ea typeface="Calibri" panose="020F0502020204030204" pitchFamily="34" charset="0"/>
                <a:cs typeface="Arial" panose="020B0604020202020204" pitchFamily="34" charset="0"/>
              </a:rPr>
              <a:t>Verreweg de meest voorkomende </a:t>
            </a:r>
            <a:r>
              <a:rPr lang="nl-NL" sz="1200" dirty="0" err="1">
                <a:effectLst/>
                <a:latin typeface="Calibri" panose="020F0502020204030204" pitchFamily="34" charset="0"/>
                <a:ea typeface="Calibri" panose="020F0502020204030204" pitchFamily="34" charset="0"/>
                <a:cs typeface="Arial" panose="020B0604020202020204" pitchFamily="34" charset="0"/>
              </a:rPr>
              <a:t>delayed</a:t>
            </a:r>
            <a:r>
              <a:rPr lang="nl-NL" sz="1200" dirty="0">
                <a:effectLst/>
                <a:latin typeface="Calibri" panose="020F0502020204030204" pitchFamily="34" charset="0"/>
                <a:ea typeface="Calibri" panose="020F0502020204030204" pitchFamily="34" charset="0"/>
                <a:cs typeface="Arial" panose="020B0604020202020204" pitchFamily="34" charset="0"/>
              </a:rPr>
              <a:t> type reactie is de type IV reactie. Deze reactie is T-cel gemedieerd en kost daarom meer tijd dan de </a:t>
            </a:r>
            <a:r>
              <a:rPr lang="nl-NL" sz="1200" dirty="0" err="1">
                <a:effectLst/>
                <a:latin typeface="Calibri" panose="020F0502020204030204" pitchFamily="34" charset="0"/>
                <a:ea typeface="Calibri" panose="020F0502020204030204" pitchFamily="34" charset="0"/>
                <a:cs typeface="Arial" panose="020B0604020202020204" pitchFamily="34" charset="0"/>
              </a:rPr>
              <a:t>immediate</a:t>
            </a:r>
            <a:r>
              <a:rPr lang="nl-NL" sz="1200" dirty="0">
                <a:effectLst/>
                <a:latin typeface="Calibri" panose="020F0502020204030204" pitchFamily="34" charset="0"/>
                <a:ea typeface="Calibri" panose="020F0502020204030204" pitchFamily="34" charset="0"/>
                <a:cs typeface="Arial" panose="020B0604020202020204" pitchFamily="34" charset="0"/>
              </a:rPr>
              <a:t> type reacties. Typisch beginnen deze reacties na 2 à 3 dagen, en soms pas na weken. Bij een re-expositie kan de reactie ook binnen 24 uur optreden. Type IV reacties kunnen zich op verschillende manieren manifesteren.</a:t>
            </a:r>
          </a:p>
          <a:p>
            <a:pPr>
              <a:lnSpc>
                <a:spcPct val="107000"/>
              </a:lnSpc>
              <a:spcAft>
                <a:spcPts val="800"/>
              </a:spcAft>
            </a:pPr>
            <a:r>
              <a:rPr lang="nl-NL" sz="1200" dirty="0">
                <a:effectLst/>
                <a:latin typeface="Calibri" panose="020F0502020204030204" pitchFamily="34" charset="0"/>
                <a:ea typeface="Calibri" panose="020F0502020204030204" pitchFamily="34" charset="0"/>
                <a:cs typeface="Arial" panose="020B0604020202020204" pitchFamily="34" charset="0"/>
              </a:rPr>
              <a:t>“</a:t>
            </a:r>
            <a:r>
              <a:rPr lang="nl-NL" sz="1200" dirty="0" err="1">
                <a:effectLst/>
                <a:latin typeface="Calibri" panose="020F0502020204030204" pitchFamily="34" charset="0"/>
                <a:ea typeface="Calibri" panose="020F0502020204030204" pitchFamily="34" charset="0"/>
                <a:cs typeface="Arial" panose="020B0604020202020204" pitchFamily="34" charset="0"/>
              </a:rPr>
              <a:t>Maculopapulair</a:t>
            </a:r>
            <a:r>
              <a:rPr lang="nl-NL" sz="1200" dirty="0">
                <a:effectLst/>
                <a:latin typeface="Calibri" panose="020F0502020204030204" pitchFamily="34" charset="0"/>
                <a:ea typeface="Calibri" panose="020F0502020204030204" pitchFamily="34" charset="0"/>
                <a:cs typeface="Arial" panose="020B0604020202020204" pitchFamily="34" charset="0"/>
              </a:rPr>
              <a:t> exantheem” is verreweg de meest voorkomende type IV reactie. Deze exantheem ontstaat na ongeveer 1 tot 2 weken. Bij patiënten die al eerder aan het middel zijn blootgesteld, kan de reactie eerder optreden. De exantheem zit met name op de romp en de proximale extremiteiten. </a:t>
            </a:r>
          </a:p>
          <a:p>
            <a:pPr>
              <a:lnSpc>
                <a:spcPct val="107000"/>
              </a:lnSpc>
              <a:spcAft>
                <a:spcPts val="800"/>
              </a:spcAft>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200" dirty="0">
                <a:effectLst/>
                <a:latin typeface="Calibri" panose="020F0502020204030204" pitchFamily="34" charset="0"/>
                <a:ea typeface="Calibri" panose="020F0502020204030204" pitchFamily="34" charset="0"/>
                <a:cs typeface="Arial" panose="020B0604020202020204" pitchFamily="34" charset="0"/>
              </a:rPr>
              <a:t>Type II reacties zijn cytotoxische reacties. Hierbij bindt het antibioticum aan lichaamseigen cellen. De symptomen ontstaan doordat antilichamen zich vervolgens binden aan het antibioticum en hierdoor de lichaamseigen cel wordt afgebroken door macrofagen en </a:t>
            </a:r>
            <a:r>
              <a:rPr lang="nl-NL" sz="1200" dirty="0" err="1">
                <a:effectLst/>
                <a:latin typeface="Calibri" panose="020F0502020204030204" pitchFamily="34" charset="0"/>
                <a:ea typeface="Calibri" panose="020F0502020204030204" pitchFamily="34" charset="0"/>
                <a:cs typeface="Arial" panose="020B0604020202020204" pitchFamily="34" charset="0"/>
              </a:rPr>
              <a:t>natural</a:t>
            </a:r>
            <a:r>
              <a:rPr lang="nl-NL" sz="1200" dirty="0">
                <a:effectLst/>
                <a:latin typeface="Calibri" panose="020F0502020204030204" pitchFamily="34" charset="0"/>
                <a:ea typeface="Calibri" panose="020F0502020204030204" pitchFamily="34" charset="0"/>
                <a:cs typeface="Arial" panose="020B0604020202020204" pitchFamily="34" charset="0"/>
              </a:rPr>
              <a:t> killer cellen. Een voorbeeld is anemie bij benzylpenicilline. Het penicilline molecuul bindt aan de erytrocyt. In uren tot dagen treedt destructie op van de erytrocyten. Hierdoor ontstaat een </a:t>
            </a:r>
            <a:r>
              <a:rPr lang="nl-NL" sz="1200" dirty="0" err="1">
                <a:effectLst/>
                <a:latin typeface="Calibri" panose="020F0502020204030204" pitchFamily="34" charset="0"/>
                <a:ea typeface="Calibri" panose="020F0502020204030204" pitchFamily="34" charset="0"/>
                <a:cs typeface="Arial" panose="020B0604020202020204" pitchFamily="34" charset="0"/>
              </a:rPr>
              <a:t>Coombs</a:t>
            </a:r>
            <a:r>
              <a:rPr lang="nl-NL" sz="1200" dirty="0">
                <a:effectLst/>
                <a:latin typeface="Calibri" panose="020F0502020204030204" pitchFamily="34" charset="0"/>
                <a:ea typeface="Calibri" panose="020F0502020204030204" pitchFamily="34" charset="0"/>
                <a:cs typeface="Arial" panose="020B0604020202020204" pitchFamily="34" charset="0"/>
              </a:rPr>
              <a:t> positieve hemolytische anemie. Deze reactie is zeer zeldzaam en treedt met name op bij hogere doseringen en langere duur van intraveneuze antibiotica.</a:t>
            </a:r>
          </a:p>
          <a:p>
            <a:pPr>
              <a:lnSpc>
                <a:spcPct val="107000"/>
              </a:lnSpc>
              <a:spcAft>
                <a:spcPts val="800"/>
              </a:spcAft>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200" dirty="0">
                <a:effectLst/>
                <a:latin typeface="Calibri" panose="020F0502020204030204" pitchFamily="34" charset="0"/>
                <a:ea typeface="Calibri" panose="020F0502020204030204" pitchFamily="34" charset="0"/>
                <a:cs typeface="Arial" panose="020B0604020202020204" pitchFamily="34" charset="0"/>
              </a:rPr>
              <a:t>Bij type III reacties ontstaan kleine immuuncomplexen van het antibioticum en antistoffen. Deze immuuncomplexen kunnen neerslaan en inflammatie geven. Dit leidt tot artritis, koorts, lymfadenopathie, exantheem, artritis en/of nefritis. De reactie ontstaat meestal 1-3 weken na start van de behandeling. </a:t>
            </a:r>
          </a:p>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9</a:t>
            </a:fld>
            <a:endParaRPr lang="nl-NL"/>
          </a:p>
        </p:txBody>
      </p:sp>
    </p:spTree>
    <p:extLst>
      <p:ext uri="{BB962C8B-B14F-4D97-AF65-F5344CB8AC3E}">
        <p14:creationId xmlns:p14="http://schemas.microsoft.com/office/powerpoint/2010/main" val="1246200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27</a:t>
            </a:fld>
            <a:endParaRPr lang="nl-NL"/>
          </a:p>
        </p:txBody>
      </p:sp>
    </p:spTree>
    <p:extLst>
      <p:ext uri="{BB962C8B-B14F-4D97-AF65-F5344CB8AC3E}">
        <p14:creationId xmlns:p14="http://schemas.microsoft.com/office/powerpoint/2010/main" val="3344744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Internationale literatuur 10-20 % van de ziekenhuispatiënten </a:t>
            </a:r>
          </a:p>
          <a:p>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Nederland 10% ziekenhuispatiënten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Huisartsenpraktijk 2% een allergie voor </a:t>
            </a:r>
            <a:r>
              <a:rPr lang="nl-NL" sz="1200" kern="1200" dirty="0" err="1">
                <a:solidFill>
                  <a:schemeClr val="tx1"/>
                </a:solidFill>
                <a:effectLst/>
                <a:latin typeface="+mn-lt"/>
                <a:ea typeface="+mn-ea"/>
                <a:cs typeface="+mn-cs"/>
              </a:rPr>
              <a:t>beta-lactams</a:t>
            </a:r>
            <a:endParaRPr lang="nl-NL" dirty="0"/>
          </a:p>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28</a:t>
            </a:fld>
            <a:endParaRPr lang="nl-NL"/>
          </a:p>
        </p:txBody>
      </p:sp>
    </p:spTree>
    <p:extLst>
      <p:ext uri="{BB962C8B-B14F-4D97-AF65-F5344CB8AC3E}">
        <p14:creationId xmlns:p14="http://schemas.microsoft.com/office/powerpoint/2010/main" val="16071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latin typeface="Times" pitchFamily="-108" charset="0"/>
                <a:ea typeface="Geneva" pitchFamily="-108" charset="-128"/>
              </a:rPr>
              <a:t>Laat de deelnemers verbeterpunten benoemen. Noteer deze op flap-over.</a:t>
            </a:r>
          </a:p>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29</a:t>
            </a:fld>
            <a:endParaRPr lang="nl-NL"/>
          </a:p>
        </p:txBody>
      </p:sp>
    </p:spTree>
    <p:extLst>
      <p:ext uri="{BB962C8B-B14F-4D97-AF65-F5344CB8AC3E}">
        <p14:creationId xmlns:p14="http://schemas.microsoft.com/office/powerpoint/2010/main" val="1722252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30</a:t>
            </a:fld>
            <a:endParaRPr lang="nl-NL"/>
          </a:p>
        </p:txBody>
      </p:sp>
    </p:spTree>
    <p:extLst>
      <p:ext uri="{BB962C8B-B14F-4D97-AF65-F5344CB8AC3E}">
        <p14:creationId xmlns:p14="http://schemas.microsoft.com/office/powerpoint/2010/main" val="519266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31</a:t>
            </a:fld>
            <a:endParaRPr lang="nl-NL"/>
          </a:p>
        </p:txBody>
      </p:sp>
    </p:spTree>
    <p:extLst>
      <p:ext uri="{BB962C8B-B14F-4D97-AF65-F5344CB8AC3E}">
        <p14:creationId xmlns:p14="http://schemas.microsoft.com/office/powerpoint/2010/main" val="1200000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32</a:t>
            </a:fld>
            <a:endParaRPr lang="nl-NL"/>
          </a:p>
        </p:txBody>
      </p:sp>
    </p:spTree>
    <p:extLst>
      <p:ext uri="{BB962C8B-B14F-4D97-AF65-F5344CB8AC3E}">
        <p14:creationId xmlns:p14="http://schemas.microsoft.com/office/powerpoint/2010/main" val="2646353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33</a:t>
            </a:fld>
            <a:endParaRPr lang="nl-NL"/>
          </a:p>
        </p:txBody>
      </p:sp>
    </p:spTree>
    <p:extLst>
      <p:ext uri="{BB962C8B-B14F-4D97-AF65-F5344CB8AC3E}">
        <p14:creationId xmlns:p14="http://schemas.microsoft.com/office/powerpoint/2010/main" val="880640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34</a:t>
            </a:fld>
            <a:endParaRPr lang="nl-NL"/>
          </a:p>
        </p:txBody>
      </p:sp>
    </p:spTree>
    <p:extLst>
      <p:ext uri="{BB962C8B-B14F-4D97-AF65-F5344CB8AC3E}">
        <p14:creationId xmlns:p14="http://schemas.microsoft.com/office/powerpoint/2010/main" val="4215593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35</a:t>
            </a:fld>
            <a:endParaRPr lang="nl-NL"/>
          </a:p>
        </p:txBody>
      </p:sp>
    </p:spTree>
    <p:extLst>
      <p:ext uri="{BB962C8B-B14F-4D97-AF65-F5344CB8AC3E}">
        <p14:creationId xmlns:p14="http://schemas.microsoft.com/office/powerpoint/2010/main" val="3066076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36</a:t>
            </a:fld>
            <a:endParaRPr lang="nl-NL"/>
          </a:p>
        </p:txBody>
      </p:sp>
    </p:spTree>
    <p:extLst>
      <p:ext uri="{BB962C8B-B14F-4D97-AF65-F5344CB8AC3E}">
        <p14:creationId xmlns:p14="http://schemas.microsoft.com/office/powerpoint/2010/main" val="392681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symptomen bij </a:t>
            </a:r>
            <a:r>
              <a:rPr lang="nl-NL" dirty="0" err="1"/>
              <a:t>immediate</a:t>
            </a:r>
            <a:r>
              <a:rPr lang="nl-NL" dirty="0"/>
              <a:t> type allergische reactie zijn het gevolg van de histamine release en andere cytokines die vrijkomen bij de </a:t>
            </a:r>
            <a:r>
              <a:rPr lang="nl-NL" dirty="0" err="1"/>
              <a:t>degranulatie</a:t>
            </a:r>
            <a:r>
              <a:rPr lang="nl-NL" dirty="0"/>
              <a:t> van de mestcel. Hierdoor ontstaat lokale vasodilatatie met verhoogde </a:t>
            </a:r>
            <a:r>
              <a:rPr lang="nl-NL" dirty="0" err="1"/>
              <a:t>permeabilititeit</a:t>
            </a:r>
            <a:r>
              <a:rPr lang="nl-NL" dirty="0"/>
              <a:t> van de vaatwand. De meest voorkomende lokale symptomen zijn urticaria, flushing en angio-oedeem.</a:t>
            </a:r>
          </a:p>
          <a:p>
            <a:r>
              <a:rPr lang="nl-NL" dirty="0"/>
              <a:t>Urticaria, in de volksmond galbulten, ontstaan meestal acuut en kunnen over het gehele lichaam optreden. Het zijn verheven plekken, die met elkaar kunnen vervloeien. De plekken zijn scherp begrensd, meestal is er centrale verbleking. Urticaria gaan meestal gepaard met hevige jeuk.</a:t>
            </a:r>
          </a:p>
          <a:p>
            <a:r>
              <a:rPr lang="nl-NL" dirty="0"/>
              <a:t>Angio-oedeem is een zwelling van de slijmvliezen of huid. De zwelling jeukt niet en is niet pijnlijk. De zwelling ontstaat meestal in het gelaat en de mondkeelholte. Angio-oedeem kan ook optreden in de larynx en kan leiden tot een bedreigde </a:t>
            </a:r>
            <a:r>
              <a:rPr lang="nl-NL" dirty="0" err="1"/>
              <a:t>ademweg</a:t>
            </a:r>
            <a:r>
              <a:rPr lang="nl-NL" dirty="0"/>
              <a:t>. Ook de gastro-intestinale slijmvliezen kunnen aangedaan zijn, wat tot acute buikklachten kan leiden.</a:t>
            </a:r>
          </a:p>
          <a:p>
            <a:r>
              <a:rPr lang="nl-NL" dirty="0"/>
              <a:t>Anafylaxie is waarschijnlijk wanneer aan één van de volgende criteria wordt voldaan: Een acuut begin van symptomen (binnen 2 uur na toediening), waarbij de huid, slijmvliezen of beiden zijn aangedaan EN tenminste 1 van de volgende bevindingen: Luchtwegklachten, zoals piepen, </a:t>
            </a:r>
            <a:r>
              <a:rPr lang="nl-NL" dirty="0" err="1"/>
              <a:t>stridor</a:t>
            </a:r>
            <a:r>
              <a:rPr lang="nl-NL" dirty="0"/>
              <a:t>, hypoxemie en dyspnoe. Hypotensie, of tekenen van hypoperfusie, bijvoorbeeld collaps. Twee of meer van onderstaande criteria, binnen 2 uur na toediening van het antibioticum. Gegeneraliseerd jeuk, urticaria, angio-oedeem of erytheem Luchtwegklachten, zoals piepen, </a:t>
            </a:r>
            <a:r>
              <a:rPr lang="nl-NL" dirty="0" err="1"/>
              <a:t>stridor</a:t>
            </a:r>
            <a:r>
              <a:rPr lang="nl-NL" dirty="0"/>
              <a:t>, hypoxemie en dyspnoe. Hypotensie of tekenen van hypoperfusie (zoals collaps) Misselijkheid, braken, buikkrampen of diarree.</a:t>
            </a:r>
          </a:p>
          <a:p>
            <a:r>
              <a:rPr lang="nl-NL" dirty="0"/>
              <a:t>Anafylaxie is een levensbedreigende systemische manifestatie van </a:t>
            </a:r>
            <a:r>
              <a:rPr lang="nl-NL" dirty="0" err="1"/>
              <a:t>immediate</a:t>
            </a:r>
            <a:r>
              <a:rPr lang="nl-NL" dirty="0"/>
              <a:t> type allergie. Ernstige anafylactische reacties op antibiotica zijn zeldzaam, maar de mortaliteit is </a:t>
            </a:r>
            <a:r>
              <a:rPr lang="nl-NL" dirty="0" err="1"/>
              <a:t>hoog.Er</a:t>
            </a:r>
            <a:r>
              <a:rPr lang="nl-NL" dirty="0"/>
              <a:t> is sprake van anafylactische shock als er door vasodilatatie hypotensie ontstaat met verminderde perfusie van organen.</a:t>
            </a:r>
          </a:p>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10</a:t>
            </a:fld>
            <a:endParaRPr lang="nl-NL"/>
          </a:p>
        </p:txBody>
      </p:sp>
    </p:spTree>
    <p:extLst>
      <p:ext uri="{BB962C8B-B14F-4D97-AF65-F5344CB8AC3E}">
        <p14:creationId xmlns:p14="http://schemas.microsoft.com/office/powerpoint/2010/main" val="4144350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37</a:t>
            </a:fld>
            <a:endParaRPr lang="nl-NL"/>
          </a:p>
        </p:txBody>
      </p:sp>
    </p:spTree>
    <p:extLst>
      <p:ext uri="{BB962C8B-B14F-4D97-AF65-F5344CB8AC3E}">
        <p14:creationId xmlns:p14="http://schemas.microsoft.com/office/powerpoint/2010/main" val="3019556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38</a:t>
            </a:fld>
            <a:endParaRPr lang="nl-NL"/>
          </a:p>
        </p:txBody>
      </p:sp>
    </p:spTree>
    <p:extLst>
      <p:ext uri="{BB962C8B-B14F-4D97-AF65-F5344CB8AC3E}">
        <p14:creationId xmlns:p14="http://schemas.microsoft.com/office/powerpoint/2010/main" val="3882050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39</a:t>
            </a:fld>
            <a:endParaRPr lang="nl-NL"/>
          </a:p>
        </p:txBody>
      </p:sp>
    </p:spTree>
    <p:extLst>
      <p:ext uri="{BB962C8B-B14F-4D97-AF65-F5344CB8AC3E}">
        <p14:creationId xmlns:p14="http://schemas.microsoft.com/office/powerpoint/2010/main" val="332526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11</a:t>
            </a:fld>
            <a:endParaRPr lang="nl-NL"/>
          </a:p>
        </p:txBody>
      </p:sp>
    </p:spTree>
    <p:extLst>
      <p:ext uri="{BB962C8B-B14F-4D97-AF65-F5344CB8AC3E}">
        <p14:creationId xmlns:p14="http://schemas.microsoft.com/office/powerpoint/2010/main" val="339219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err="1">
                <a:solidFill>
                  <a:schemeClr val="tx1"/>
                </a:solidFill>
                <a:effectLst/>
                <a:latin typeface="+mn-lt"/>
                <a:ea typeface="+mn-ea"/>
                <a:cs typeface="+mn-cs"/>
              </a:rPr>
              <a:t>Immediate</a:t>
            </a:r>
            <a:r>
              <a:rPr lang="nl-NL" sz="1200" b="1" kern="1200" dirty="0">
                <a:solidFill>
                  <a:schemeClr val="tx1"/>
                </a:solidFill>
                <a:effectLst/>
                <a:latin typeface="+mn-lt"/>
                <a:ea typeface="+mn-ea"/>
                <a:cs typeface="+mn-cs"/>
              </a:rPr>
              <a:t> type allergische reacties</a:t>
            </a:r>
          </a:p>
          <a:p>
            <a:r>
              <a:rPr lang="nl-NL" sz="1200" kern="1200" dirty="0" err="1">
                <a:solidFill>
                  <a:schemeClr val="tx1"/>
                </a:solidFill>
                <a:effectLst/>
                <a:latin typeface="+mn-lt"/>
                <a:ea typeface="+mn-ea"/>
                <a:cs typeface="+mn-cs"/>
              </a:rPr>
              <a:t>Immediate</a:t>
            </a:r>
            <a:r>
              <a:rPr lang="nl-NL" sz="1200" kern="1200" dirty="0">
                <a:solidFill>
                  <a:schemeClr val="tx1"/>
                </a:solidFill>
                <a:effectLst/>
                <a:latin typeface="+mn-lt"/>
                <a:ea typeface="+mn-ea"/>
                <a:cs typeface="+mn-cs"/>
              </a:rPr>
              <a:t> type reacties zijn </a:t>
            </a:r>
            <a:r>
              <a:rPr lang="nl-NL" sz="1200" kern="1200" dirty="0" err="1">
                <a:solidFill>
                  <a:schemeClr val="tx1"/>
                </a:solidFill>
                <a:effectLst/>
                <a:latin typeface="+mn-lt"/>
                <a:ea typeface="+mn-ea"/>
                <a:cs typeface="+mn-cs"/>
              </a:rPr>
              <a:t>IgE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gemedieeerd</a:t>
            </a:r>
            <a:r>
              <a:rPr lang="nl-NL" sz="1200" kern="1200" dirty="0">
                <a:solidFill>
                  <a:schemeClr val="tx1"/>
                </a:solidFill>
                <a:effectLst/>
                <a:latin typeface="+mn-lt"/>
                <a:ea typeface="+mn-ea"/>
                <a:cs typeface="+mn-cs"/>
              </a:rPr>
              <a:t> en betreffen dus de type I reacties</a:t>
            </a:r>
          </a:p>
          <a:p>
            <a:r>
              <a:rPr lang="nl-NL" sz="1200" kern="1200" dirty="0" err="1">
                <a:solidFill>
                  <a:schemeClr val="tx1"/>
                </a:solidFill>
                <a:effectLst/>
                <a:latin typeface="+mn-lt"/>
                <a:ea typeface="+mn-ea"/>
                <a:cs typeface="+mn-cs"/>
              </a:rPr>
              <a:t>Delayed</a:t>
            </a:r>
            <a:r>
              <a:rPr lang="nl-NL" sz="1200" kern="1200" dirty="0">
                <a:solidFill>
                  <a:schemeClr val="tx1"/>
                </a:solidFill>
                <a:effectLst/>
                <a:latin typeface="+mn-lt"/>
                <a:ea typeface="+mn-ea"/>
                <a:cs typeface="+mn-cs"/>
              </a:rPr>
              <a:t> type reacties omvatten verschillende soorten immunologische reacties. Type II, III en IV vallen onder </a:t>
            </a:r>
            <a:r>
              <a:rPr lang="nl-NL" sz="1200" kern="1200" dirty="0" err="1">
                <a:solidFill>
                  <a:schemeClr val="tx1"/>
                </a:solidFill>
                <a:effectLst/>
                <a:latin typeface="+mn-lt"/>
                <a:ea typeface="+mn-ea"/>
                <a:cs typeface="+mn-cs"/>
              </a:rPr>
              <a:t>delayed</a:t>
            </a:r>
            <a:r>
              <a:rPr lang="nl-NL" sz="1200" kern="1200" dirty="0">
                <a:solidFill>
                  <a:schemeClr val="tx1"/>
                </a:solidFill>
                <a:effectLst/>
                <a:latin typeface="+mn-lt"/>
                <a:ea typeface="+mn-ea"/>
                <a:cs typeface="+mn-cs"/>
              </a:rPr>
              <a:t> type reacties.</a:t>
            </a:r>
          </a:p>
          <a:p>
            <a:r>
              <a:rPr lang="nl-NL" sz="1200" kern="1200" dirty="0" err="1">
                <a:solidFill>
                  <a:schemeClr val="tx1"/>
                </a:solidFill>
                <a:effectLst/>
                <a:latin typeface="+mn-lt"/>
                <a:ea typeface="+mn-ea"/>
                <a:cs typeface="+mn-cs"/>
              </a:rPr>
              <a:t>Immediate</a:t>
            </a:r>
            <a:r>
              <a:rPr lang="nl-NL" sz="1200" kern="1200" dirty="0">
                <a:solidFill>
                  <a:schemeClr val="tx1"/>
                </a:solidFill>
                <a:effectLst/>
                <a:latin typeface="+mn-lt"/>
                <a:ea typeface="+mn-ea"/>
                <a:cs typeface="+mn-cs"/>
              </a:rPr>
              <a:t> type (type I) allergische reacties kunnen op alle antibiotica optreden. Reacties op penicillines en cefalosporines komen het meest voor. </a:t>
            </a:r>
            <a:r>
              <a:rPr lang="nl-NL" sz="1200" kern="1200" dirty="0" err="1">
                <a:solidFill>
                  <a:schemeClr val="tx1"/>
                </a:solidFill>
                <a:effectLst/>
                <a:latin typeface="+mn-lt"/>
                <a:ea typeface="+mn-ea"/>
                <a:cs typeface="+mn-cs"/>
              </a:rPr>
              <a:t>IgE</a:t>
            </a:r>
            <a:r>
              <a:rPr lang="nl-NL" sz="1200" kern="1200" dirty="0">
                <a:solidFill>
                  <a:schemeClr val="tx1"/>
                </a:solidFill>
                <a:effectLst/>
                <a:latin typeface="+mn-lt"/>
                <a:ea typeface="+mn-ea"/>
                <a:cs typeface="+mn-cs"/>
              </a:rPr>
              <a:t> gemedieerde reacties op andere antibiotica zijn veel zeldzamer. De eerste keer dat het antibioticum gegeven wordt, produceren B-cellen </a:t>
            </a:r>
            <a:r>
              <a:rPr lang="nl-NL" sz="1200" kern="1200" dirty="0" err="1">
                <a:solidFill>
                  <a:schemeClr val="tx1"/>
                </a:solidFill>
                <a:effectLst/>
                <a:latin typeface="+mn-lt"/>
                <a:ea typeface="+mn-ea"/>
                <a:cs typeface="+mn-cs"/>
              </a:rPr>
              <a:t>IgE</a:t>
            </a:r>
            <a:r>
              <a:rPr lang="nl-NL" sz="1200" kern="1200" dirty="0">
                <a:solidFill>
                  <a:schemeClr val="tx1"/>
                </a:solidFill>
                <a:effectLst/>
                <a:latin typeface="+mn-lt"/>
                <a:ea typeface="+mn-ea"/>
                <a:cs typeface="+mn-cs"/>
              </a:rPr>
              <a:t> antistoffen tegen het antibioticum en binden aan het membraan van mestcellen. Zodra het antibioticum opnieuw wordt toegediend, bindt het aan het </a:t>
            </a:r>
            <a:r>
              <a:rPr lang="nl-NL" sz="1200" kern="1200" dirty="0" err="1">
                <a:solidFill>
                  <a:schemeClr val="tx1"/>
                </a:solidFill>
                <a:effectLst/>
                <a:latin typeface="+mn-lt"/>
                <a:ea typeface="+mn-ea"/>
                <a:cs typeface="+mn-cs"/>
              </a:rPr>
              <a:t>IgE</a:t>
            </a:r>
            <a:r>
              <a:rPr lang="nl-NL" sz="1200" kern="1200" dirty="0">
                <a:solidFill>
                  <a:schemeClr val="tx1"/>
                </a:solidFill>
                <a:effectLst/>
                <a:latin typeface="+mn-lt"/>
                <a:ea typeface="+mn-ea"/>
                <a:cs typeface="+mn-cs"/>
              </a:rPr>
              <a:t> op de mestcellen waarop deze </a:t>
            </a:r>
            <a:r>
              <a:rPr lang="nl-NL" sz="1200" kern="1200" dirty="0" err="1">
                <a:solidFill>
                  <a:schemeClr val="tx1"/>
                </a:solidFill>
                <a:effectLst/>
                <a:latin typeface="+mn-lt"/>
                <a:ea typeface="+mn-ea"/>
                <a:cs typeface="+mn-cs"/>
              </a:rPr>
              <a:t>degranuleren</a:t>
            </a:r>
            <a:r>
              <a:rPr lang="nl-NL" sz="1200" kern="1200" dirty="0">
                <a:solidFill>
                  <a:schemeClr val="tx1"/>
                </a:solidFill>
                <a:effectLst/>
                <a:latin typeface="+mn-lt"/>
                <a:ea typeface="+mn-ea"/>
                <a:cs typeface="+mn-cs"/>
              </a:rPr>
              <a:t> en histamine vrijgeven.</a:t>
            </a:r>
          </a:p>
          <a:p>
            <a:r>
              <a:rPr lang="nl-NL" sz="1200" b="1" kern="1200" dirty="0">
                <a:solidFill>
                  <a:schemeClr val="tx1"/>
                </a:solidFill>
                <a:effectLst/>
                <a:latin typeface="+mn-lt"/>
                <a:ea typeface="+mn-ea"/>
                <a:cs typeface="+mn-cs"/>
              </a:rPr>
              <a:t>Symptomen bij </a:t>
            </a:r>
            <a:r>
              <a:rPr lang="nl-NL" sz="1200" b="1" kern="1200" dirty="0" err="1">
                <a:solidFill>
                  <a:schemeClr val="tx1"/>
                </a:solidFill>
                <a:effectLst/>
                <a:latin typeface="+mn-lt"/>
                <a:ea typeface="+mn-ea"/>
                <a:cs typeface="+mn-cs"/>
              </a:rPr>
              <a:t>immediate</a:t>
            </a:r>
            <a:r>
              <a:rPr lang="nl-NL" sz="1200" b="1" kern="1200" dirty="0">
                <a:solidFill>
                  <a:schemeClr val="tx1"/>
                </a:solidFill>
                <a:effectLst/>
                <a:latin typeface="+mn-lt"/>
                <a:ea typeface="+mn-ea"/>
                <a:cs typeface="+mn-cs"/>
              </a:rPr>
              <a:t> type allergische reacties </a:t>
            </a:r>
          </a:p>
          <a:p>
            <a:r>
              <a:rPr lang="nl-NL" sz="1200" kern="1200" dirty="0">
                <a:solidFill>
                  <a:schemeClr val="tx1"/>
                </a:solidFill>
                <a:effectLst/>
                <a:latin typeface="+mn-lt"/>
                <a:ea typeface="+mn-ea"/>
                <a:cs typeface="+mn-cs"/>
              </a:rPr>
              <a:t>De symptomen bij </a:t>
            </a:r>
            <a:r>
              <a:rPr lang="nl-NL" sz="1200" kern="1200" dirty="0" err="1">
                <a:solidFill>
                  <a:schemeClr val="tx1"/>
                </a:solidFill>
                <a:effectLst/>
                <a:latin typeface="+mn-lt"/>
                <a:ea typeface="+mn-ea"/>
                <a:cs typeface="+mn-cs"/>
              </a:rPr>
              <a:t>immediate</a:t>
            </a:r>
            <a:r>
              <a:rPr lang="nl-NL" sz="1200" kern="1200" dirty="0">
                <a:solidFill>
                  <a:schemeClr val="tx1"/>
                </a:solidFill>
                <a:effectLst/>
                <a:latin typeface="+mn-lt"/>
                <a:ea typeface="+mn-ea"/>
                <a:cs typeface="+mn-cs"/>
              </a:rPr>
              <a:t> type allergische reactie zijn het gevolg van de histamine release en andere cytokines die vrijkomen bij de </a:t>
            </a:r>
            <a:r>
              <a:rPr lang="nl-NL" sz="1200" kern="1200" dirty="0" err="1">
                <a:solidFill>
                  <a:schemeClr val="tx1"/>
                </a:solidFill>
                <a:effectLst/>
                <a:latin typeface="+mn-lt"/>
                <a:ea typeface="+mn-ea"/>
                <a:cs typeface="+mn-cs"/>
              </a:rPr>
              <a:t>degranulatie</a:t>
            </a:r>
            <a:r>
              <a:rPr lang="nl-NL" sz="1200" kern="1200" dirty="0">
                <a:solidFill>
                  <a:schemeClr val="tx1"/>
                </a:solidFill>
                <a:effectLst/>
                <a:latin typeface="+mn-lt"/>
                <a:ea typeface="+mn-ea"/>
                <a:cs typeface="+mn-cs"/>
              </a:rPr>
              <a:t> van de mestcel. Hierdoor ontstaat lokale vasodilatatie met verhoogde </a:t>
            </a:r>
            <a:r>
              <a:rPr lang="nl-NL" sz="1200" kern="1200" dirty="0" err="1">
                <a:solidFill>
                  <a:schemeClr val="tx1"/>
                </a:solidFill>
                <a:effectLst/>
                <a:latin typeface="+mn-lt"/>
                <a:ea typeface="+mn-ea"/>
                <a:cs typeface="+mn-cs"/>
              </a:rPr>
              <a:t>permeabilititeit</a:t>
            </a:r>
            <a:r>
              <a:rPr lang="nl-NL" sz="1200" kern="1200" dirty="0">
                <a:solidFill>
                  <a:schemeClr val="tx1"/>
                </a:solidFill>
                <a:effectLst/>
                <a:latin typeface="+mn-lt"/>
                <a:ea typeface="+mn-ea"/>
                <a:cs typeface="+mn-cs"/>
              </a:rPr>
              <a:t> van de vaatwand. De meest voorkomende lokale symptomen zijn urticaria, flushing en angio-oedeem.</a:t>
            </a:r>
          </a:p>
          <a:p>
            <a:r>
              <a:rPr lang="nl-NL" sz="1200" kern="1200" dirty="0">
                <a:solidFill>
                  <a:schemeClr val="tx1"/>
                </a:solidFill>
                <a:effectLst/>
                <a:latin typeface="+mn-lt"/>
                <a:ea typeface="+mn-ea"/>
                <a:cs typeface="+mn-cs"/>
              </a:rPr>
              <a:t>Urticaria, in de volksmond galbulten, ontstaan meestal acuut en kunnen over het gehele lichaam optreden. Het zijn verheven plekken, die met elkaar kunnen vervloeien. De plekken zijn scherp begrensd, meestal is er centrale verbleking. Urticaria gaan meestal gepaard met hevige jeuk.</a:t>
            </a:r>
          </a:p>
          <a:p>
            <a:r>
              <a:rPr lang="nl-NL" sz="1200" kern="1200" dirty="0">
                <a:solidFill>
                  <a:schemeClr val="tx1"/>
                </a:solidFill>
                <a:effectLst/>
                <a:latin typeface="+mn-lt"/>
                <a:ea typeface="+mn-ea"/>
                <a:cs typeface="+mn-cs"/>
              </a:rPr>
              <a:t>Angio-oedeem is een zwelling van de slijmvliezen of huid. De zwelling jeukt niet en is niet pijnlijk. De zwelling ontstaat meestal in het gelaat en de mondkeelholte. Angio-oedeem kan ook optreden in de larynx en kan leiden tot een bedreigde </a:t>
            </a:r>
            <a:r>
              <a:rPr lang="nl-NL" sz="1200" kern="1200" dirty="0" err="1">
                <a:solidFill>
                  <a:schemeClr val="tx1"/>
                </a:solidFill>
                <a:effectLst/>
                <a:latin typeface="+mn-lt"/>
                <a:ea typeface="+mn-ea"/>
                <a:cs typeface="+mn-cs"/>
              </a:rPr>
              <a:t>ademweg</a:t>
            </a:r>
            <a:r>
              <a:rPr lang="nl-NL" sz="1200" kern="1200" dirty="0">
                <a:solidFill>
                  <a:schemeClr val="tx1"/>
                </a:solidFill>
                <a:effectLst/>
                <a:latin typeface="+mn-lt"/>
                <a:ea typeface="+mn-ea"/>
                <a:cs typeface="+mn-cs"/>
              </a:rPr>
              <a:t>. Ook de gastro-intestinale slijmvliezen kunnen aangedaan zijn, wat tot acute buikklachten kan leiden.</a:t>
            </a:r>
          </a:p>
          <a:p>
            <a:r>
              <a:rPr lang="nl-NL" sz="1200" kern="1200" dirty="0">
                <a:solidFill>
                  <a:schemeClr val="tx1"/>
                </a:solidFill>
                <a:effectLst/>
                <a:latin typeface="+mn-lt"/>
                <a:ea typeface="+mn-ea"/>
                <a:cs typeface="+mn-cs"/>
              </a:rPr>
              <a:t>Anafylaxie is waarschijnlijk wanneer aan één van de volgende criteria wordt voldaan: Een acuut begin van symptomen (binnen 2 uur na toediening), waarbij de huid, slijmvliezen of beiden zijn aangedaan EN tenminste 1 van de volgende bevindingen: Luchtwegklachten, zoals piepen, </a:t>
            </a:r>
            <a:r>
              <a:rPr lang="nl-NL" sz="1200" kern="1200" dirty="0" err="1">
                <a:solidFill>
                  <a:schemeClr val="tx1"/>
                </a:solidFill>
                <a:effectLst/>
                <a:latin typeface="+mn-lt"/>
                <a:ea typeface="+mn-ea"/>
                <a:cs typeface="+mn-cs"/>
              </a:rPr>
              <a:t>stridor</a:t>
            </a:r>
            <a:r>
              <a:rPr lang="nl-NL" sz="1200" kern="1200" dirty="0">
                <a:solidFill>
                  <a:schemeClr val="tx1"/>
                </a:solidFill>
                <a:effectLst/>
                <a:latin typeface="+mn-lt"/>
                <a:ea typeface="+mn-ea"/>
                <a:cs typeface="+mn-cs"/>
              </a:rPr>
              <a:t>, hypoxemie en dyspnoe. Hypotensie, of tekenen van hypoperfusie, bijvoorbeeld collaps. Twee of meer van onderstaande criteria, binnen 2 uur na toediening van het antibioticum. Gegeneraliseerd jeuk, urticaria, angio-oedeem of erytheem Luchtwegklachten, zoals piepen, </a:t>
            </a:r>
            <a:r>
              <a:rPr lang="nl-NL" sz="1200" kern="1200" dirty="0" err="1">
                <a:solidFill>
                  <a:schemeClr val="tx1"/>
                </a:solidFill>
                <a:effectLst/>
                <a:latin typeface="+mn-lt"/>
                <a:ea typeface="+mn-ea"/>
                <a:cs typeface="+mn-cs"/>
              </a:rPr>
              <a:t>stridor</a:t>
            </a:r>
            <a:r>
              <a:rPr lang="nl-NL" sz="1200" kern="1200" dirty="0">
                <a:solidFill>
                  <a:schemeClr val="tx1"/>
                </a:solidFill>
                <a:effectLst/>
                <a:latin typeface="+mn-lt"/>
                <a:ea typeface="+mn-ea"/>
                <a:cs typeface="+mn-cs"/>
              </a:rPr>
              <a:t>, hypoxemie en dyspnoe. Hypotensie of tekenen van hypoperfusie (zoals collaps) Misselijkheid, braken, buikkrampen of diarree.</a:t>
            </a:r>
          </a:p>
          <a:p>
            <a:r>
              <a:rPr lang="nl-NL" sz="1200" kern="1200" dirty="0">
                <a:solidFill>
                  <a:schemeClr val="tx1"/>
                </a:solidFill>
                <a:effectLst/>
                <a:latin typeface="+mn-lt"/>
                <a:ea typeface="+mn-ea"/>
                <a:cs typeface="+mn-cs"/>
              </a:rPr>
              <a:t>Anafylaxie is een levensbedreigende systemische manifestatie van </a:t>
            </a:r>
            <a:r>
              <a:rPr lang="nl-NL" sz="1200" kern="1200" dirty="0" err="1">
                <a:solidFill>
                  <a:schemeClr val="tx1"/>
                </a:solidFill>
                <a:effectLst/>
                <a:latin typeface="+mn-lt"/>
                <a:ea typeface="+mn-ea"/>
                <a:cs typeface="+mn-cs"/>
              </a:rPr>
              <a:t>immediate</a:t>
            </a:r>
            <a:r>
              <a:rPr lang="nl-NL" sz="1200" kern="1200" dirty="0">
                <a:solidFill>
                  <a:schemeClr val="tx1"/>
                </a:solidFill>
                <a:effectLst/>
                <a:latin typeface="+mn-lt"/>
                <a:ea typeface="+mn-ea"/>
                <a:cs typeface="+mn-cs"/>
              </a:rPr>
              <a:t> type allergie. Ernstige anafylactische reacties op antibiotica zijn zeldzaam, maar de mortaliteit is </a:t>
            </a:r>
            <a:r>
              <a:rPr lang="nl-NL" sz="1200" kern="1200" dirty="0" err="1">
                <a:solidFill>
                  <a:schemeClr val="tx1"/>
                </a:solidFill>
                <a:effectLst/>
                <a:latin typeface="+mn-lt"/>
                <a:ea typeface="+mn-ea"/>
                <a:cs typeface="+mn-cs"/>
              </a:rPr>
              <a:t>hoog.Er</a:t>
            </a:r>
            <a:r>
              <a:rPr lang="nl-NL" sz="1200" kern="1200" dirty="0">
                <a:solidFill>
                  <a:schemeClr val="tx1"/>
                </a:solidFill>
                <a:effectLst/>
                <a:latin typeface="+mn-lt"/>
                <a:ea typeface="+mn-ea"/>
                <a:cs typeface="+mn-cs"/>
              </a:rPr>
              <a:t> is sprake van anafylactische shock als er door vasodilatatie hypotensie ontstaat met verminderde perfusie van organen.</a:t>
            </a:r>
          </a:p>
          <a:p>
            <a:endParaRPr lang="nl-NL" dirty="0"/>
          </a:p>
          <a:p>
            <a:endParaRPr lang="nl-NL" b="1" dirty="0"/>
          </a:p>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12</a:t>
            </a:fld>
            <a:endParaRPr lang="nl-NL"/>
          </a:p>
        </p:txBody>
      </p:sp>
    </p:spTree>
    <p:extLst>
      <p:ext uri="{BB962C8B-B14F-4D97-AF65-F5344CB8AC3E}">
        <p14:creationId xmlns:p14="http://schemas.microsoft.com/office/powerpoint/2010/main" val="2185543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200" dirty="0">
                <a:effectLst/>
                <a:latin typeface="Calibri" panose="020F0502020204030204" pitchFamily="34" charset="0"/>
                <a:ea typeface="Calibri" panose="020F0502020204030204" pitchFamily="34" charset="0"/>
                <a:cs typeface="Arial" panose="020B0604020202020204" pitchFamily="34" charset="0"/>
              </a:rPr>
              <a:t>Verreweg de meest voorkomende </a:t>
            </a:r>
            <a:r>
              <a:rPr lang="nl-NL" sz="1200" dirty="0" err="1">
                <a:effectLst/>
                <a:latin typeface="Calibri" panose="020F0502020204030204" pitchFamily="34" charset="0"/>
                <a:ea typeface="Calibri" panose="020F0502020204030204" pitchFamily="34" charset="0"/>
                <a:cs typeface="Arial" panose="020B0604020202020204" pitchFamily="34" charset="0"/>
              </a:rPr>
              <a:t>delayed</a:t>
            </a:r>
            <a:r>
              <a:rPr lang="nl-NL" sz="1200" dirty="0">
                <a:effectLst/>
                <a:latin typeface="Calibri" panose="020F0502020204030204" pitchFamily="34" charset="0"/>
                <a:ea typeface="Calibri" panose="020F0502020204030204" pitchFamily="34" charset="0"/>
                <a:cs typeface="Arial" panose="020B0604020202020204" pitchFamily="34" charset="0"/>
              </a:rPr>
              <a:t> type reactie is de type IV reactie. Deze reactie is T-cel gemedieerd en kost daarom meer tijd dan de </a:t>
            </a:r>
            <a:r>
              <a:rPr lang="nl-NL" sz="1200" dirty="0" err="1">
                <a:effectLst/>
                <a:latin typeface="Calibri" panose="020F0502020204030204" pitchFamily="34" charset="0"/>
                <a:ea typeface="Calibri" panose="020F0502020204030204" pitchFamily="34" charset="0"/>
                <a:cs typeface="Arial" panose="020B0604020202020204" pitchFamily="34" charset="0"/>
              </a:rPr>
              <a:t>immediate</a:t>
            </a:r>
            <a:r>
              <a:rPr lang="nl-NL" sz="1200" dirty="0">
                <a:effectLst/>
                <a:latin typeface="Calibri" panose="020F0502020204030204" pitchFamily="34" charset="0"/>
                <a:ea typeface="Calibri" panose="020F0502020204030204" pitchFamily="34" charset="0"/>
                <a:cs typeface="Arial" panose="020B0604020202020204" pitchFamily="34" charset="0"/>
              </a:rPr>
              <a:t> type reacties. Typisch beginnen deze reacties na 2 à 3 dagen, en soms pas na weken. Bij een re-expositie kan de reactie ook binnen 24 uur optreden. Type IV reacties kunnen zich op verschillende manieren manifesteren.</a:t>
            </a:r>
          </a:p>
          <a:p>
            <a:pPr>
              <a:lnSpc>
                <a:spcPct val="107000"/>
              </a:lnSpc>
              <a:spcAft>
                <a:spcPts val="800"/>
              </a:spcAft>
            </a:pPr>
            <a:r>
              <a:rPr lang="nl-NL" sz="1200" dirty="0">
                <a:effectLst/>
                <a:latin typeface="Calibri" panose="020F0502020204030204" pitchFamily="34" charset="0"/>
                <a:ea typeface="Calibri" panose="020F0502020204030204" pitchFamily="34" charset="0"/>
                <a:cs typeface="Arial" panose="020B0604020202020204" pitchFamily="34" charset="0"/>
              </a:rPr>
              <a:t>“</a:t>
            </a:r>
            <a:r>
              <a:rPr lang="nl-NL" sz="1200" dirty="0" err="1">
                <a:effectLst/>
                <a:latin typeface="Calibri" panose="020F0502020204030204" pitchFamily="34" charset="0"/>
                <a:ea typeface="Calibri" panose="020F0502020204030204" pitchFamily="34" charset="0"/>
                <a:cs typeface="Arial" panose="020B0604020202020204" pitchFamily="34" charset="0"/>
              </a:rPr>
              <a:t>Maculopapulair</a:t>
            </a:r>
            <a:r>
              <a:rPr lang="nl-NL" sz="1200" dirty="0">
                <a:effectLst/>
                <a:latin typeface="Calibri" panose="020F0502020204030204" pitchFamily="34" charset="0"/>
                <a:ea typeface="Calibri" panose="020F0502020204030204" pitchFamily="34" charset="0"/>
                <a:cs typeface="Arial" panose="020B0604020202020204" pitchFamily="34" charset="0"/>
              </a:rPr>
              <a:t> exantheem” is verreweg de meest voorkomende type IV reactie. Deze exantheem ontstaat na ongeveer 1 tot 2 weken. Bij patiënten die al eerder aan het middel zijn blootgesteld, kan de reactie eerder optreden. De exantheem zit met name op de romp en de proximale extremiteiten. </a:t>
            </a:r>
          </a:p>
          <a:p>
            <a:pPr>
              <a:lnSpc>
                <a:spcPct val="107000"/>
              </a:lnSpc>
              <a:spcAft>
                <a:spcPts val="800"/>
              </a:spcAft>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200" dirty="0">
                <a:effectLst/>
                <a:latin typeface="Calibri" panose="020F0502020204030204" pitchFamily="34" charset="0"/>
                <a:ea typeface="Calibri" panose="020F0502020204030204" pitchFamily="34" charset="0"/>
                <a:cs typeface="Arial" panose="020B0604020202020204" pitchFamily="34" charset="0"/>
              </a:rPr>
              <a:t>Type II reacties zijn cytotoxische reacties. Hierbij bindt het antibioticum aan lichaamseigen cellen. De symptomen ontstaan doordat antilichamen zich vervolgens binden aan het antibioticum en hierdoor de lichaamseigen cel wordt afgebroken door macrofagen en </a:t>
            </a:r>
            <a:r>
              <a:rPr lang="nl-NL" sz="1200" dirty="0" err="1">
                <a:effectLst/>
                <a:latin typeface="Calibri" panose="020F0502020204030204" pitchFamily="34" charset="0"/>
                <a:ea typeface="Calibri" panose="020F0502020204030204" pitchFamily="34" charset="0"/>
                <a:cs typeface="Arial" panose="020B0604020202020204" pitchFamily="34" charset="0"/>
              </a:rPr>
              <a:t>natural</a:t>
            </a:r>
            <a:r>
              <a:rPr lang="nl-NL" sz="1200" dirty="0">
                <a:effectLst/>
                <a:latin typeface="Calibri" panose="020F0502020204030204" pitchFamily="34" charset="0"/>
                <a:ea typeface="Calibri" panose="020F0502020204030204" pitchFamily="34" charset="0"/>
                <a:cs typeface="Arial" panose="020B0604020202020204" pitchFamily="34" charset="0"/>
              </a:rPr>
              <a:t> killer cellen. Een voorbeeld is anemie bij benzylpenicilline. Het penicilline molecuul bindt aan de erytrocyt. In uren tot dagen treedt destructie op van de erytrocyten. Hierdoor ontstaat een </a:t>
            </a:r>
            <a:r>
              <a:rPr lang="nl-NL" sz="1200" dirty="0" err="1">
                <a:effectLst/>
                <a:latin typeface="Calibri" panose="020F0502020204030204" pitchFamily="34" charset="0"/>
                <a:ea typeface="Calibri" panose="020F0502020204030204" pitchFamily="34" charset="0"/>
                <a:cs typeface="Arial" panose="020B0604020202020204" pitchFamily="34" charset="0"/>
              </a:rPr>
              <a:t>Coombs</a:t>
            </a:r>
            <a:r>
              <a:rPr lang="nl-NL" sz="1200" dirty="0">
                <a:effectLst/>
                <a:latin typeface="Calibri" panose="020F0502020204030204" pitchFamily="34" charset="0"/>
                <a:ea typeface="Calibri" panose="020F0502020204030204" pitchFamily="34" charset="0"/>
                <a:cs typeface="Arial" panose="020B0604020202020204" pitchFamily="34" charset="0"/>
              </a:rPr>
              <a:t> positieve hemolytische anemie. Deze reactie is zeer zeldzaam en treedt met name op bij hogere doseringen en langere duur van intraveneuze antibiotica.</a:t>
            </a:r>
          </a:p>
          <a:p>
            <a:pPr>
              <a:lnSpc>
                <a:spcPct val="107000"/>
              </a:lnSpc>
              <a:spcAft>
                <a:spcPts val="800"/>
              </a:spcAft>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200" dirty="0">
                <a:effectLst/>
                <a:latin typeface="Calibri" panose="020F0502020204030204" pitchFamily="34" charset="0"/>
                <a:ea typeface="Calibri" panose="020F0502020204030204" pitchFamily="34" charset="0"/>
                <a:cs typeface="Arial" panose="020B0604020202020204" pitchFamily="34" charset="0"/>
              </a:rPr>
              <a:t>Bij type III reacties ontstaan kleine immuuncomplexen van het antibioticum en antistoffen. Deze immuuncomplexen kunnen neerslaan en inflammatie geven. Dit leidt tot artritis, koorts, lymfadenopathie, exantheem, artritis en/of nefritis. De reactie ontstaat meestal 1-3 weken na start van de behandeling. </a:t>
            </a:r>
          </a:p>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13</a:t>
            </a:fld>
            <a:endParaRPr lang="nl-NL"/>
          </a:p>
        </p:txBody>
      </p:sp>
    </p:spTree>
    <p:extLst>
      <p:ext uri="{BB962C8B-B14F-4D97-AF65-F5344CB8AC3E}">
        <p14:creationId xmlns:p14="http://schemas.microsoft.com/office/powerpoint/2010/main" val="344067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maculeuze</a:t>
            </a:r>
            <a:r>
              <a:rPr lang="nl-NL" dirty="0"/>
              <a:t> of </a:t>
            </a:r>
            <a:r>
              <a:rPr lang="nl-NL" dirty="0" err="1"/>
              <a:t>maculopapuleuze</a:t>
            </a:r>
            <a:r>
              <a:rPr lang="nl-NL" dirty="0"/>
              <a:t> exantheem, verspreid over het gehele lichaam. Dit is een goed herkenbaar klinisch beeld, hoewel er altijd andere zaken in de DD staan. De diagnose kan worden gesteld op het klinisch beeld en de anamnese (verdacht middel gegeven). Eventueel kan het bevestigd worden met een biopt, als er twijfel is. Een biopt kan geen uitsluitsel geven over welk middel het heeft veroorzaakt. </a:t>
            </a:r>
          </a:p>
          <a:p>
            <a:endParaRPr lang="nl-NL" dirty="0"/>
          </a:p>
          <a:p>
            <a:endParaRPr lang="nl-NL" b="1" dirty="0"/>
          </a:p>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14</a:t>
            </a:fld>
            <a:endParaRPr lang="nl-NL"/>
          </a:p>
        </p:txBody>
      </p:sp>
    </p:spTree>
    <p:extLst>
      <p:ext uri="{BB962C8B-B14F-4D97-AF65-F5344CB8AC3E}">
        <p14:creationId xmlns:p14="http://schemas.microsoft.com/office/powerpoint/2010/main" val="1537014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ernstige type IV reactie</a:t>
            </a:r>
          </a:p>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15</a:t>
            </a:fld>
            <a:endParaRPr lang="nl-NL"/>
          </a:p>
        </p:txBody>
      </p:sp>
    </p:spTree>
    <p:extLst>
      <p:ext uri="{BB962C8B-B14F-4D97-AF65-F5344CB8AC3E}">
        <p14:creationId xmlns:p14="http://schemas.microsoft.com/office/powerpoint/2010/main" val="258299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35C43D-2363-9A42-B2A2-1696FA3BFD70}" type="slidenum">
              <a:rPr lang="nl-NL" smtClean="0"/>
              <a:t>16</a:t>
            </a:fld>
            <a:endParaRPr lang="nl-NL"/>
          </a:p>
        </p:txBody>
      </p:sp>
    </p:spTree>
    <p:extLst>
      <p:ext uri="{BB962C8B-B14F-4D97-AF65-F5344CB8AC3E}">
        <p14:creationId xmlns:p14="http://schemas.microsoft.com/office/powerpoint/2010/main" val="151861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p>
            <a:fld id="{984A1C6F-5EE6-AC4D-8714-7331C56A69B1}" type="datetimeFigureOut">
              <a:rPr lang="nl-NL" smtClean="0"/>
              <a:t>09-08-2024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2A75BA-6FC0-F74B-A973-5E6553579F9C}" type="slidenum">
              <a:rPr lang="nl-NL" smtClean="0"/>
              <a:t>‹nr.›</a:t>
            </a:fld>
            <a:endParaRPr lang="nl-NL"/>
          </a:p>
        </p:txBody>
      </p:sp>
    </p:spTree>
    <p:extLst>
      <p:ext uri="{BB962C8B-B14F-4D97-AF65-F5344CB8AC3E}">
        <p14:creationId xmlns:p14="http://schemas.microsoft.com/office/powerpoint/2010/main" val="191303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84A1C6F-5EE6-AC4D-8714-7331C56A69B1}" type="datetimeFigureOut">
              <a:rPr lang="nl-NL" smtClean="0"/>
              <a:t>09-08-2024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2A75BA-6FC0-F74B-A973-5E6553579F9C}" type="slidenum">
              <a:rPr lang="nl-NL" smtClean="0"/>
              <a:t>‹nr.›</a:t>
            </a:fld>
            <a:endParaRPr lang="nl-NL"/>
          </a:p>
        </p:txBody>
      </p:sp>
    </p:spTree>
    <p:extLst>
      <p:ext uri="{BB962C8B-B14F-4D97-AF65-F5344CB8AC3E}">
        <p14:creationId xmlns:p14="http://schemas.microsoft.com/office/powerpoint/2010/main" val="167237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84A1C6F-5EE6-AC4D-8714-7331C56A69B1}" type="datetimeFigureOut">
              <a:rPr lang="nl-NL" smtClean="0"/>
              <a:t>09-08-2024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2A75BA-6FC0-F74B-A973-5E6553579F9C}" type="slidenum">
              <a:rPr lang="nl-NL" smtClean="0"/>
              <a:t>‹nr.›</a:t>
            </a:fld>
            <a:endParaRPr lang="nl-NL"/>
          </a:p>
        </p:txBody>
      </p:sp>
    </p:spTree>
    <p:extLst>
      <p:ext uri="{BB962C8B-B14F-4D97-AF65-F5344CB8AC3E}">
        <p14:creationId xmlns:p14="http://schemas.microsoft.com/office/powerpoint/2010/main" val="1351812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84A1C6F-5EE6-AC4D-8714-7331C56A69B1}" type="datetimeFigureOut">
              <a:rPr lang="nl-NL" smtClean="0"/>
              <a:t>09-08-2024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2A75BA-6FC0-F74B-A973-5E6553579F9C}" type="slidenum">
              <a:rPr lang="nl-NL" smtClean="0"/>
              <a:t>‹nr.›</a:t>
            </a:fld>
            <a:endParaRPr lang="nl-NL"/>
          </a:p>
        </p:txBody>
      </p:sp>
    </p:spTree>
    <p:extLst>
      <p:ext uri="{BB962C8B-B14F-4D97-AF65-F5344CB8AC3E}">
        <p14:creationId xmlns:p14="http://schemas.microsoft.com/office/powerpoint/2010/main" val="89688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984A1C6F-5EE6-AC4D-8714-7331C56A69B1}" type="datetimeFigureOut">
              <a:rPr lang="nl-NL" smtClean="0"/>
              <a:t>09-08-2024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2A75BA-6FC0-F74B-A973-5E6553579F9C}" type="slidenum">
              <a:rPr lang="nl-NL" smtClean="0"/>
              <a:t>‹nr.›</a:t>
            </a:fld>
            <a:endParaRPr lang="nl-NL"/>
          </a:p>
        </p:txBody>
      </p:sp>
    </p:spTree>
    <p:extLst>
      <p:ext uri="{BB962C8B-B14F-4D97-AF65-F5344CB8AC3E}">
        <p14:creationId xmlns:p14="http://schemas.microsoft.com/office/powerpoint/2010/main" val="77756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84A1C6F-5EE6-AC4D-8714-7331C56A69B1}" type="datetimeFigureOut">
              <a:rPr lang="nl-NL" smtClean="0"/>
              <a:t>09-08-2024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2A75BA-6FC0-F74B-A973-5E6553579F9C}" type="slidenum">
              <a:rPr lang="nl-NL" smtClean="0"/>
              <a:t>‹nr.›</a:t>
            </a:fld>
            <a:endParaRPr lang="nl-NL"/>
          </a:p>
        </p:txBody>
      </p:sp>
    </p:spTree>
    <p:extLst>
      <p:ext uri="{BB962C8B-B14F-4D97-AF65-F5344CB8AC3E}">
        <p14:creationId xmlns:p14="http://schemas.microsoft.com/office/powerpoint/2010/main" val="1171905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84A1C6F-5EE6-AC4D-8714-7331C56A69B1}" type="datetimeFigureOut">
              <a:rPr lang="nl-NL" smtClean="0"/>
              <a:t>09-08-2024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A2A75BA-6FC0-F74B-A973-5E6553579F9C}" type="slidenum">
              <a:rPr lang="nl-NL" smtClean="0"/>
              <a:t>‹nr.›</a:t>
            </a:fld>
            <a:endParaRPr lang="nl-NL"/>
          </a:p>
        </p:txBody>
      </p:sp>
    </p:spTree>
    <p:extLst>
      <p:ext uri="{BB962C8B-B14F-4D97-AF65-F5344CB8AC3E}">
        <p14:creationId xmlns:p14="http://schemas.microsoft.com/office/powerpoint/2010/main" val="164183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984A1C6F-5EE6-AC4D-8714-7331C56A69B1}" type="datetimeFigureOut">
              <a:rPr lang="nl-NL" smtClean="0"/>
              <a:t>09-08-2024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A2A75BA-6FC0-F74B-A973-5E6553579F9C}" type="slidenum">
              <a:rPr lang="nl-NL" smtClean="0"/>
              <a:t>‹nr.›</a:t>
            </a:fld>
            <a:endParaRPr lang="nl-NL"/>
          </a:p>
        </p:txBody>
      </p:sp>
    </p:spTree>
    <p:extLst>
      <p:ext uri="{BB962C8B-B14F-4D97-AF65-F5344CB8AC3E}">
        <p14:creationId xmlns:p14="http://schemas.microsoft.com/office/powerpoint/2010/main" val="128143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84A1C6F-5EE6-AC4D-8714-7331C56A69B1}" type="datetimeFigureOut">
              <a:rPr lang="nl-NL" smtClean="0"/>
              <a:t>09-08-2024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A2A75BA-6FC0-F74B-A973-5E6553579F9C}" type="slidenum">
              <a:rPr lang="nl-NL" smtClean="0"/>
              <a:t>‹nr.›</a:t>
            </a:fld>
            <a:endParaRPr lang="nl-NL"/>
          </a:p>
        </p:txBody>
      </p:sp>
    </p:spTree>
    <p:extLst>
      <p:ext uri="{BB962C8B-B14F-4D97-AF65-F5344CB8AC3E}">
        <p14:creationId xmlns:p14="http://schemas.microsoft.com/office/powerpoint/2010/main" val="204009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84A1C6F-5EE6-AC4D-8714-7331C56A69B1}" type="datetimeFigureOut">
              <a:rPr lang="nl-NL" smtClean="0"/>
              <a:t>09-08-2024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2A75BA-6FC0-F74B-A973-5E6553579F9C}" type="slidenum">
              <a:rPr lang="nl-NL" smtClean="0"/>
              <a:t>‹nr.›</a:t>
            </a:fld>
            <a:endParaRPr lang="nl-NL"/>
          </a:p>
        </p:txBody>
      </p:sp>
    </p:spTree>
    <p:extLst>
      <p:ext uri="{BB962C8B-B14F-4D97-AF65-F5344CB8AC3E}">
        <p14:creationId xmlns:p14="http://schemas.microsoft.com/office/powerpoint/2010/main" val="121870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84A1C6F-5EE6-AC4D-8714-7331C56A69B1}" type="datetimeFigureOut">
              <a:rPr lang="nl-NL" smtClean="0"/>
              <a:t>09-08-2024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2A75BA-6FC0-F74B-A973-5E6553579F9C}" type="slidenum">
              <a:rPr lang="nl-NL" smtClean="0"/>
              <a:t>‹nr.›</a:t>
            </a:fld>
            <a:endParaRPr lang="nl-NL"/>
          </a:p>
        </p:txBody>
      </p:sp>
    </p:spTree>
    <p:extLst>
      <p:ext uri="{BB962C8B-B14F-4D97-AF65-F5344CB8AC3E}">
        <p14:creationId xmlns:p14="http://schemas.microsoft.com/office/powerpoint/2010/main" val="12071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8BA14">
                <a:alpha val="25000"/>
              </a:srgbClr>
            </a:gs>
            <a:gs pos="50000">
              <a:srgbClr val="38A962">
                <a:alpha val="25000"/>
              </a:srgbClr>
            </a:gs>
            <a:gs pos="100000">
              <a:srgbClr val="009687">
                <a:alpha val="25000"/>
              </a:srgbClr>
            </a:gs>
          </a:gsLst>
          <a:lin ang="5400000" scaled="1"/>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A1C6F-5EE6-AC4D-8714-7331C56A69B1}" type="datetimeFigureOut">
              <a:rPr lang="nl-NL" smtClean="0"/>
              <a:t>09-08-2024</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A75BA-6FC0-F74B-A973-5E6553579F9C}" type="slidenum">
              <a:rPr lang="nl-NL" smtClean="0"/>
              <a:t>‹nr.›</a:t>
            </a:fld>
            <a:endParaRPr lang="nl-NL"/>
          </a:p>
        </p:txBody>
      </p:sp>
    </p:spTree>
    <p:extLst>
      <p:ext uri="{BB962C8B-B14F-4D97-AF65-F5344CB8AC3E}">
        <p14:creationId xmlns:p14="http://schemas.microsoft.com/office/powerpoint/2010/main" val="2084988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5FDB1-A953-FD31-EA0E-926B64B0B50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9CD6E5-AD0D-B506-5A3C-C5CFB5CBAE6A}"/>
              </a:ext>
            </a:extLst>
          </p:cNvPr>
          <p:cNvSpPr>
            <a:spLocks noGrp="1"/>
          </p:cNvSpPr>
          <p:nvPr>
            <p:ph type="title"/>
          </p:nvPr>
        </p:nvSpPr>
        <p:spPr>
          <a:xfrm>
            <a:off x="6262248" y="2766217"/>
            <a:ext cx="5270991" cy="1325563"/>
          </a:xfrm>
        </p:spPr>
        <p:txBody>
          <a:bodyPr>
            <a:normAutofit fontScale="90000"/>
          </a:bodyPr>
          <a:lstStyle/>
          <a:p>
            <a:br>
              <a:rPr lang="nl-NL" sz="3200" b="1" dirty="0">
                <a:solidFill>
                  <a:srgbClr val="009687"/>
                </a:solidFill>
                <a:latin typeface="Comfortaa bold" pitchFamily="2" charset="0"/>
                <a:cs typeface="Arial" panose="020B0604020202020204" pitchFamily="34" charset="0"/>
              </a:rPr>
            </a:br>
            <a:r>
              <a:rPr lang="nl-NL" sz="3200" b="1" dirty="0">
                <a:solidFill>
                  <a:srgbClr val="009687"/>
                </a:solidFill>
                <a:latin typeface="Comfortaa bold" pitchFamily="2" charset="0"/>
                <a:cs typeface="Arial" panose="020B0604020202020204" pitchFamily="34" charset="0"/>
              </a:rPr>
              <a:t>FTO antibiotica-allergie</a:t>
            </a:r>
            <a:br>
              <a:rPr lang="nl-NL" sz="3200" b="1" dirty="0">
                <a:solidFill>
                  <a:srgbClr val="009687"/>
                </a:solidFill>
                <a:latin typeface="Comfortaa bold" pitchFamily="2" charset="0"/>
                <a:cs typeface="Arial" panose="020B0604020202020204" pitchFamily="34" charset="0"/>
              </a:rPr>
            </a:br>
            <a:br>
              <a:rPr lang="nl-NL" sz="3200" b="1" dirty="0">
                <a:solidFill>
                  <a:srgbClr val="009687"/>
                </a:solidFill>
                <a:latin typeface="Comfortaa bold" pitchFamily="2" charset="0"/>
                <a:cs typeface="Arial" panose="020B0604020202020204" pitchFamily="34" charset="0"/>
              </a:rPr>
            </a:br>
            <a:r>
              <a:rPr lang="nl-NL" sz="2700" dirty="0">
                <a:solidFill>
                  <a:srgbClr val="009687"/>
                </a:solidFill>
                <a:latin typeface="Comfortaa bold" pitchFamily="2" charset="0"/>
                <a:cs typeface="Arial" panose="020B0604020202020204" pitchFamily="34" charset="0"/>
              </a:rPr>
              <a:t>Naam</a:t>
            </a:r>
            <a:br>
              <a:rPr lang="nl-NL" sz="2700" dirty="0">
                <a:solidFill>
                  <a:srgbClr val="009687"/>
                </a:solidFill>
                <a:latin typeface="Comfortaa bold" pitchFamily="2" charset="0"/>
                <a:cs typeface="Arial" panose="020B0604020202020204" pitchFamily="34" charset="0"/>
              </a:rPr>
            </a:br>
            <a:r>
              <a:rPr lang="nl-NL" sz="2700" dirty="0">
                <a:solidFill>
                  <a:srgbClr val="009687"/>
                </a:solidFill>
                <a:latin typeface="Comfortaa bold" pitchFamily="2" charset="0"/>
                <a:cs typeface="Arial" panose="020B0604020202020204" pitchFamily="34" charset="0"/>
              </a:rPr>
              <a:t>Functie</a:t>
            </a:r>
            <a:endParaRPr lang="nl-NL" sz="3200" dirty="0">
              <a:solidFill>
                <a:srgbClr val="009687"/>
              </a:solidFill>
              <a:latin typeface="Comfortaa bold" pitchFamily="2" charset="0"/>
              <a:cs typeface="Arial" panose="020B0604020202020204" pitchFamily="34" charset="0"/>
            </a:endParaRPr>
          </a:p>
        </p:txBody>
      </p:sp>
      <p:pic>
        <p:nvPicPr>
          <p:cNvPr id="3" name="Afbeelding 2">
            <a:extLst>
              <a:ext uri="{FF2B5EF4-FFF2-40B4-BE49-F238E27FC236}">
                <a16:creationId xmlns:a16="http://schemas.microsoft.com/office/drawing/2014/main" id="{93FE4010-A580-EAE6-A33D-B6378217D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321" y="2622251"/>
            <a:ext cx="4481936" cy="1613497"/>
          </a:xfrm>
          <a:prstGeom prst="rect">
            <a:avLst/>
          </a:prstGeom>
        </p:spPr>
      </p:pic>
      <p:pic>
        <p:nvPicPr>
          <p:cNvPr id="4" name="Afbeelding 15">
            <a:extLst>
              <a:ext uri="{FF2B5EF4-FFF2-40B4-BE49-F238E27FC236}">
                <a16:creationId xmlns:a16="http://schemas.microsoft.com/office/drawing/2014/main" id="{88A8CA9F-6AAF-1F52-A7C4-235F5A5BB93B}"/>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90484" y="5990883"/>
            <a:ext cx="635984" cy="635984"/>
          </a:xfrm>
          <a:prstGeom prst="rect">
            <a:avLst/>
          </a:prstGeom>
        </p:spPr>
      </p:pic>
      <p:pic>
        <p:nvPicPr>
          <p:cNvPr id="5" name="Afbeelding 16">
            <a:extLst>
              <a:ext uri="{FF2B5EF4-FFF2-40B4-BE49-F238E27FC236}">
                <a16:creationId xmlns:a16="http://schemas.microsoft.com/office/drawing/2014/main" id="{8BA403B6-6785-6400-5A16-7CB19B3533B1}"/>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623475" y="6061284"/>
            <a:ext cx="587566" cy="519077"/>
          </a:xfrm>
          <a:prstGeom prst="rect">
            <a:avLst/>
          </a:prstGeom>
        </p:spPr>
      </p:pic>
      <p:pic>
        <p:nvPicPr>
          <p:cNvPr id="6" name="Afbeelding 17">
            <a:extLst>
              <a:ext uri="{FF2B5EF4-FFF2-40B4-BE49-F238E27FC236}">
                <a16:creationId xmlns:a16="http://schemas.microsoft.com/office/drawing/2014/main" id="{B31351B1-0164-28E2-90C1-91AEB7C32BDA}"/>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122734" y="6044767"/>
            <a:ext cx="599366" cy="599366"/>
          </a:xfrm>
          <a:prstGeom prst="rect">
            <a:avLst/>
          </a:prstGeom>
        </p:spPr>
      </p:pic>
      <p:pic>
        <p:nvPicPr>
          <p:cNvPr id="7" name="Afbeelding 18">
            <a:extLst>
              <a:ext uri="{FF2B5EF4-FFF2-40B4-BE49-F238E27FC236}">
                <a16:creationId xmlns:a16="http://schemas.microsoft.com/office/drawing/2014/main" id="{333AC209-D8E0-65BA-14EC-228D94F2322E}"/>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147562" y="5966908"/>
            <a:ext cx="703250" cy="703250"/>
          </a:xfrm>
          <a:prstGeom prst="rect">
            <a:avLst/>
          </a:prstGeom>
        </p:spPr>
      </p:pic>
      <p:pic>
        <p:nvPicPr>
          <p:cNvPr id="8" name="Afbeelding 19">
            <a:extLst>
              <a:ext uri="{FF2B5EF4-FFF2-40B4-BE49-F238E27FC236}">
                <a16:creationId xmlns:a16="http://schemas.microsoft.com/office/drawing/2014/main" id="{314C4CD5-7929-F2EE-F090-256F3C116745}"/>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189756" y="6025624"/>
            <a:ext cx="636576" cy="637653"/>
          </a:xfrm>
          <a:prstGeom prst="rect">
            <a:avLst/>
          </a:prstGeom>
        </p:spPr>
      </p:pic>
      <p:pic>
        <p:nvPicPr>
          <p:cNvPr id="9" name="Afbeelding 20">
            <a:extLst>
              <a:ext uri="{FF2B5EF4-FFF2-40B4-BE49-F238E27FC236}">
                <a16:creationId xmlns:a16="http://schemas.microsoft.com/office/drawing/2014/main" id="{733ABEA3-D1D0-9F7D-70C3-3F253FDA8E05}"/>
              </a:ext>
            </a:extLst>
          </p:cNvPr>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397288" y="6020429"/>
            <a:ext cx="601801" cy="600785"/>
          </a:xfrm>
          <a:prstGeom prst="rect">
            <a:avLst/>
          </a:prstGeom>
        </p:spPr>
      </p:pic>
      <p:cxnSp>
        <p:nvCxnSpPr>
          <p:cNvPr id="10" name="Rechte verbindingslijn 22">
            <a:extLst>
              <a:ext uri="{FF2B5EF4-FFF2-40B4-BE49-F238E27FC236}">
                <a16:creationId xmlns:a16="http://schemas.microsoft.com/office/drawing/2014/main" id="{7379F398-D93E-DDA3-4646-CEF68B4F4076}"/>
              </a:ext>
            </a:extLst>
          </p:cNvPr>
          <p:cNvCxnSpPr/>
          <p:nvPr/>
        </p:nvCxnSpPr>
        <p:spPr>
          <a:xfrm>
            <a:off x="378683" y="5846614"/>
            <a:ext cx="113514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26">
            <a:extLst>
              <a:ext uri="{FF2B5EF4-FFF2-40B4-BE49-F238E27FC236}">
                <a16:creationId xmlns:a16="http://schemas.microsoft.com/office/drawing/2014/main" id="{6EE27B22-E462-D5F4-C9E0-55BF14BCAA2C}"/>
              </a:ext>
            </a:extLst>
          </p:cNvPr>
          <p:cNvCxnSpPr/>
          <p:nvPr/>
        </p:nvCxnSpPr>
        <p:spPr>
          <a:xfrm>
            <a:off x="387919" y="6747160"/>
            <a:ext cx="113514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32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87798"/>
            <a:ext cx="9273209" cy="895558"/>
          </a:xfrm>
        </p:spPr>
        <p:txBody>
          <a:bodyPr>
            <a:normAutofit/>
          </a:bodyPr>
          <a:lstStyle/>
          <a:p>
            <a:r>
              <a:rPr lang="nl-NL" sz="3600" b="1" dirty="0">
                <a:solidFill>
                  <a:srgbClr val="009687"/>
                </a:solidFill>
                <a:latin typeface="Comfortaa" pitchFamily="2" charset="0"/>
                <a:cs typeface="Arial" panose="020B0604020202020204" pitchFamily="34" charset="0"/>
              </a:rPr>
              <a:t>Type 1 allergie = </a:t>
            </a:r>
            <a:r>
              <a:rPr lang="nl-NL" sz="3200" b="1" dirty="0" err="1">
                <a:solidFill>
                  <a:srgbClr val="009687"/>
                </a:solidFill>
                <a:latin typeface="Comfortaa" pitchFamily="2" charset="0"/>
                <a:cs typeface="Arial" panose="020B0604020202020204" pitchFamily="34" charset="0"/>
              </a:rPr>
              <a:t>immediate</a:t>
            </a:r>
            <a:r>
              <a:rPr lang="nl-NL" sz="3200" b="1" dirty="0">
                <a:solidFill>
                  <a:srgbClr val="009687"/>
                </a:solidFill>
                <a:latin typeface="Comfortaa" pitchFamily="2" charset="0"/>
                <a:cs typeface="Arial" panose="020B0604020202020204" pitchFamily="34" charset="0"/>
              </a:rPr>
              <a:t> type allergie</a:t>
            </a:r>
            <a:endParaRPr lang="nl-NL" sz="3600" b="1" dirty="0">
              <a:solidFill>
                <a:srgbClr val="009687"/>
              </a:solidFill>
              <a:latin typeface="Comfortaa" pitchFamily="2" charset="0"/>
              <a:cs typeface="Arial" panose="020B0604020202020204" pitchFamily="34" charset="0"/>
            </a:endParaRPr>
          </a:p>
        </p:txBody>
      </p:sp>
      <p:sp>
        <p:nvSpPr>
          <p:cNvPr id="4" name="Tijdelijke aanduiding voor inhoud 3"/>
          <p:cNvSpPr>
            <a:spLocks noGrp="1"/>
          </p:cNvSpPr>
          <p:nvPr>
            <p:ph idx="1"/>
          </p:nvPr>
        </p:nvSpPr>
        <p:spPr>
          <a:xfrm>
            <a:off x="1459395" y="1647463"/>
            <a:ext cx="9525002" cy="4653129"/>
          </a:xfrm>
        </p:spPr>
        <p:txBody>
          <a:bodyPr>
            <a:normAutofit/>
          </a:bodyPr>
          <a:lstStyle/>
          <a:p>
            <a:r>
              <a:rPr lang="nl-NL" dirty="0" err="1">
                <a:solidFill>
                  <a:srgbClr val="009687"/>
                </a:solidFill>
                <a:latin typeface="Roboto" panose="020F0502020204030204" pitchFamily="2" charset="0"/>
                <a:ea typeface="Roboto" panose="020F0502020204030204" pitchFamily="2" charset="0"/>
                <a:cs typeface="Roboto" panose="020F0502020204030204" pitchFamily="2" charset="0"/>
              </a:rPr>
              <a:t>IgE</a:t>
            </a:r>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 gecoate </a:t>
            </a:r>
            <a:r>
              <a:rPr lang="nl-NL" dirty="0" err="1">
                <a:solidFill>
                  <a:srgbClr val="009687"/>
                </a:solidFill>
                <a:latin typeface="Roboto" panose="020F0502020204030204" pitchFamily="2" charset="0"/>
                <a:ea typeface="Roboto" panose="020F0502020204030204" pitchFamily="2" charset="0"/>
                <a:cs typeface="Roboto" panose="020F0502020204030204" pitchFamily="2" charset="0"/>
              </a:rPr>
              <a:t>mestcell</a:t>
            </a:r>
            <a:endParaRPr lang="nl-NL" dirty="0">
              <a:solidFill>
                <a:srgbClr val="009687"/>
              </a:solidFill>
              <a:latin typeface="Roboto" panose="020F0502020204030204" pitchFamily="2" charset="0"/>
              <a:ea typeface="Roboto" panose="020F0502020204030204" pitchFamily="2" charset="0"/>
              <a:cs typeface="Roboto" panose="020F0502020204030204" pitchFamily="2" charset="0"/>
            </a:endParaRPr>
          </a:p>
          <a:p>
            <a:endParaRPr lang="nl-NL" b="1" u="sng"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Histamine release  </a:t>
            </a:r>
          </a:p>
          <a:p>
            <a:pPr lvl="1"/>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Vasodilatatie en verhoogde permeabiliteit</a:t>
            </a:r>
          </a:p>
          <a:p>
            <a:pPr lvl="2"/>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Urticaria, flushing, angio-oedeem, larynxoedeem</a:t>
            </a:r>
          </a:p>
          <a:p>
            <a:pPr lvl="2"/>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Hypotensie</a:t>
            </a:r>
          </a:p>
          <a:p>
            <a:pPr lvl="2"/>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Slijmvliezen GE, misselijkheid &amp; braken</a:t>
            </a:r>
          </a:p>
          <a:p>
            <a:endParaRPr lang="nl-NL" b="1" u="sng" dirty="0">
              <a:solidFill>
                <a:srgbClr val="009687"/>
              </a:solidFill>
              <a:latin typeface="Roboto" panose="020F0502020204030204" pitchFamily="2" charset="0"/>
              <a:ea typeface="Roboto" panose="020F0502020204030204" pitchFamily="2" charset="0"/>
              <a:cs typeface="Roboto" panose="020F0502020204030204" pitchFamily="2" charset="0"/>
            </a:endParaRPr>
          </a:p>
          <a:p>
            <a:pPr lvl="1"/>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Contractie gladde spierweefsel</a:t>
            </a:r>
          </a:p>
          <a:p>
            <a:pPr lvl="2"/>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Bronchoconstrictie</a:t>
            </a: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spTree>
    <p:extLst>
      <p:ext uri="{BB962C8B-B14F-4D97-AF65-F5344CB8AC3E}">
        <p14:creationId xmlns:p14="http://schemas.microsoft.com/office/powerpoint/2010/main" val="27822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87798"/>
            <a:ext cx="9273209" cy="895558"/>
          </a:xfrm>
        </p:spPr>
        <p:txBody>
          <a:bodyPr>
            <a:normAutofit/>
          </a:bodyPr>
          <a:lstStyle/>
          <a:p>
            <a:r>
              <a:rPr lang="nl-NL" sz="3600" b="1" dirty="0">
                <a:solidFill>
                  <a:srgbClr val="009687"/>
                </a:solidFill>
                <a:latin typeface="Comfortaa" pitchFamily="2" charset="0"/>
                <a:cs typeface="Arial" panose="020B0604020202020204" pitchFamily="34" charset="0"/>
              </a:rPr>
              <a:t>Type 1 allergie = </a:t>
            </a:r>
            <a:r>
              <a:rPr lang="nl-NL" sz="3200" b="1" dirty="0" err="1">
                <a:solidFill>
                  <a:srgbClr val="009687"/>
                </a:solidFill>
                <a:latin typeface="Comfortaa" pitchFamily="2" charset="0"/>
                <a:cs typeface="Arial" panose="020B0604020202020204" pitchFamily="34" charset="0"/>
              </a:rPr>
              <a:t>immediate</a:t>
            </a:r>
            <a:r>
              <a:rPr lang="nl-NL" sz="3200" b="1" dirty="0">
                <a:solidFill>
                  <a:srgbClr val="009687"/>
                </a:solidFill>
                <a:latin typeface="Comfortaa" pitchFamily="2" charset="0"/>
                <a:cs typeface="Arial" panose="020B0604020202020204" pitchFamily="34" charset="0"/>
              </a:rPr>
              <a:t> type allergie</a:t>
            </a:r>
            <a:endParaRPr lang="nl-NL" sz="3600" b="1" dirty="0">
              <a:solidFill>
                <a:srgbClr val="009687"/>
              </a:solidFill>
              <a:latin typeface="Comfortaa" pitchFamily="2" charset="0"/>
              <a:cs typeface="Arial" panose="020B0604020202020204" pitchFamily="34" charset="0"/>
            </a:endParaRP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graphicFrame>
        <p:nvGraphicFramePr>
          <p:cNvPr id="7" name="Table 5">
            <a:extLst>
              <a:ext uri="{FF2B5EF4-FFF2-40B4-BE49-F238E27FC236}">
                <a16:creationId xmlns:a16="http://schemas.microsoft.com/office/drawing/2014/main" id="{28C95850-AC29-5212-3C17-AD08DE948CD8}"/>
              </a:ext>
            </a:extLst>
          </p:cNvPr>
          <p:cNvGraphicFramePr>
            <a:graphicFrameLocks noGrp="1"/>
          </p:cNvGraphicFramePr>
          <p:nvPr>
            <p:extLst>
              <p:ext uri="{D42A27DB-BD31-4B8C-83A1-F6EECF244321}">
                <p14:modId xmlns:p14="http://schemas.microsoft.com/office/powerpoint/2010/main" val="3226208397"/>
              </p:ext>
            </p:extLst>
          </p:nvPr>
        </p:nvGraphicFramePr>
        <p:xfrm>
          <a:off x="3078492" y="2057078"/>
          <a:ext cx="6840760" cy="3888432"/>
        </p:xfrm>
        <a:graphic>
          <a:graphicData uri="http://schemas.openxmlformats.org/drawingml/2006/table">
            <a:tbl>
              <a:tblPr firstRow="1" bandRow="1">
                <a:tableStyleId>{93296810-A885-4BE3-A3E7-6D5BEEA58F35}</a:tableStyleId>
              </a:tblPr>
              <a:tblGrid>
                <a:gridCol w="3066549">
                  <a:extLst>
                    <a:ext uri="{9D8B030D-6E8A-4147-A177-3AD203B41FA5}">
                      <a16:colId xmlns:a16="http://schemas.microsoft.com/office/drawing/2014/main" val="3833379045"/>
                    </a:ext>
                  </a:extLst>
                </a:gridCol>
                <a:gridCol w="3774211">
                  <a:extLst>
                    <a:ext uri="{9D8B030D-6E8A-4147-A177-3AD203B41FA5}">
                      <a16:colId xmlns:a16="http://schemas.microsoft.com/office/drawing/2014/main" val="2183418529"/>
                    </a:ext>
                  </a:extLst>
                </a:gridCol>
              </a:tblGrid>
              <a:tr h="482235">
                <a:tc>
                  <a:txBody>
                    <a:bodyPr/>
                    <a:lstStyle/>
                    <a:p>
                      <a:r>
                        <a:rPr lang="nl-NL" sz="2000" noProof="0" dirty="0"/>
                        <a:t>Kenmerken</a:t>
                      </a:r>
                      <a:endParaRPr lang="nl-NL" sz="2000" noProof="0" dirty="0">
                        <a:latin typeface="Arial" panose="020B0604020202020204" pitchFamily="34" charset="0"/>
                        <a:cs typeface="Arial" panose="020B0604020202020204" pitchFamily="34" charset="0"/>
                      </a:endParaRPr>
                    </a:p>
                  </a:txBody>
                  <a:tcPr/>
                </a:tc>
                <a:tc>
                  <a:txBody>
                    <a:bodyPr/>
                    <a:lstStyle/>
                    <a:p>
                      <a:endParaRPr lang="nl-NL" sz="20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2147499"/>
                  </a:ext>
                </a:extLst>
              </a:tr>
              <a:tr h="722284">
                <a:tc>
                  <a:txBody>
                    <a:bodyPr/>
                    <a:lstStyle/>
                    <a:p>
                      <a:r>
                        <a:rPr lang="nl-NL" sz="2000" noProof="0" dirty="0"/>
                        <a:t>Ontstaan</a:t>
                      </a:r>
                      <a:endParaRPr lang="nl-NL" sz="2000" noProof="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noProof="0" dirty="0"/>
                        <a:t>&lt; 1 uur</a:t>
                      </a:r>
                    </a:p>
                    <a:p>
                      <a:endParaRPr lang="nl-NL" sz="20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03101938"/>
                  </a:ext>
                </a:extLst>
              </a:tr>
              <a:tr h="1985654">
                <a:tc>
                  <a:txBody>
                    <a:bodyPr/>
                    <a:lstStyle/>
                    <a:p>
                      <a:r>
                        <a:rPr lang="nl-NL" sz="2000" noProof="0" dirty="0"/>
                        <a:t>Symptomen</a:t>
                      </a:r>
                      <a:endParaRPr lang="nl-NL" sz="2000" noProof="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noProof="0" dirty="0"/>
                        <a:t>Urticaria/ angio-oedeem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2000" noProof="0" dirty="0"/>
                        <a:t>Hypotensie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2000" noProof="0" dirty="0"/>
                        <a:t>Bronchoconstrictie</a:t>
                      </a:r>
                      <a:endParaRPr lang="nl-NL" sz="20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8678540"/>
                  </a:ext>
                </a:extLst>
              </a:tr>
              <a:tr h="698259">
                <a:tc>
                  <a:txBody>
                    <a:bodyPr/>
                    <a:lstStyle/>
                    <a:p>
                      <a:r>
                        <a:rPr lang="nl-NL" sz="2000" noProof="0" dirty="0"/>
                        <a:t>Herstel</a:t>
                      </a:r>
                      <a:endParaRPr lang="nl-NL" sz="2000" noProof="0" dirty="0">
                        <a:latin typeface="Arial" panose="020B0604020202020204" pitchFamily="34" charset="0"/>
                        <a:cs typeface="Arial" panose="020B0604020202020204" pitchFamily="34" charset="0"/>
                      </a:endParaRPr>
                    </a:p>
                  </a:txBody>
                  <a:tcPr/>
                </a:tc>
                <a:tc>
                  <a:txBody>
                    <a:bodyPr/>
                    <a:lstStyle/>
                    <a:p>
                      <a:r>
                        <a:rPr lang="nl-NL" sz="2000" noProof="0" dirty="0"/>
                        <a:t>&lt; 24 uur</a:t>
                      </a:r>
                      <a:endParaRPr lang="nl-NL" sz="20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9229667"/>
                  </a:ext>
                </a:extLst>
              </a:tr>
            </a:tbl>
          </a:graphicData>
        </a:graphic>
      </p:graphicFrame>
    </p:spTree>
    <p:extLst>
      <p:ext uri="{BB962C8B-B14F-4D97-AF65-F5344CB8AC3E}">
        <p14:creationId xmlns:p14="http://schemas.microsoft.com/office/powerpoint/2010/main" val="117209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87798"/>
            <a:ext cx="9273209" cy="895558"/>
          </a:xfrm>
        </p:spPr>
        <p:txBody>
          <a:bodyPr>
            <a:normAutofit/>
          </a:bodyPr>
          <a:lstStyle/>
          <a:p>
            <a:r>
              <a:rPr lang="nl-NL" sz="3600" b="1" dirty="0">
                <a:solidFill>
                  <a:srgbClr val="009687"/>
                </a:solidFill>
                <a:latin typeface="Comfortaa" pitchFamily="2" charset="0"/>
                <a:cs typeface="Arial" panose="020B0604020202020204" pitchFamily="34" charset="0"/>
              </a:rPr>
              <a:t>Type 1 allergie = </a:t>
            </a:r>
            <a:r>
              <a:rPr lang="nl-NL" sz="3200" b="1" dirty="0" err="1">
                <a:solidFill>
                  <a:srgbClr val="009687"/>
                </a:solidFill>
                <a:latin typeface="Comfortaa" pitchFamily="2" charset="0"/>
                <a:cs typeface="Arial" panose="020B0604020202020204" pitchFamily="34" charset="0"/>
              </a:rPr>
              <a:t>immediate</a:t>
            </a:r>
            <a:r>
              <a:rPr lang="nl-NL" sz="3200" b="1" dirty="0">
                <a:solidFill>
                  <a:srgbClr val="009687"/>
                </a:solidFill>
                <a:latin typeface="Comfortaa" pitchFamily="2" charset="0"/>
                <a:cs typeface="Arial" panose="020B0604020202020204" pitchFamily="34" charset="0"/>
              </a:rPr>
              <a:t> type allergie</a:t>
            </a:r>
            <a:endParaRPr lang="nl-NL" sz="3600" b="1" dirty="0">
              <a:solidFill>
                <a:srgbClr val="009687"/>
              </a:solidFill>
              <a:latin typeface="Comfortaa" pitchFamily="2" charset="0"/>
              <a:cs typeface="Arial" panose="020B0604020202020204" pitchFamily="34" charset="0"/>
            </a:endParaRP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pic>
        <p:nvPicPr>
          <p:cNvPr id="4" name="Content Placeholder 3">
            <a:extLst>
              <a:ext uri="{FF2B5EF4-FFF2-40B4-BE49-F238E27FC236}">
                <a16:creationId xmlns:a16="http://schemas.microsoft.com/office/drawing/2014/main" id="{D19AC9C6-3A0D-E9B7-FCC4-8350DEAB8DE6}"/>
              </a:ext>
            </a:extLst>
          </p:cNvPr>
          <p:cNvPicPr>
            <a:picLocks noChangeAspect="1"/>
          </p:cNvPicPr>
          <p:nvPr/>
        </p:nvPicPr>
        <p:blipFill>
          <a:blip r:embed="rId5"/>
          <a:stretch>
            <a:fillRect/>
          </a:stretch>
        </p:blipFill>
        <p:spPr>
          <a:xfrm>
            <a:off x="1678329" y="1825625"/>
            <a:ext cx="5371042" cy="3493311"/>
          </a:xfrm>
          <a:prstGeom prst="rect">
            <a:avLst/>
          </a:prstGeom>
        </p:spPr>
      </p:pic>
      <p:pic>
        <p:nvPicPr>
          <p:cNvPr id="5" name="Picture 4">
            <a:extLst>
              <a:ext uri="{FF2B5EF4-FFF2-40B4-BE49-F238E27FC236}">
                <a16:creationId xmlns:a16="http://schemas.microsoft.com/office/drawing/2014/main" id="{CEB70E8C-2DE9-C9FF-0BE2-8077971B3DA8}"/>
              </a:ext>
            </a:extLst>
          </p:cNvPr>
          <p:cNvPicPr>
            <a:picLocks noChangeAspect="1"/>
          </p:cNvPicPr>
          <p:nvPr/>
        </p:nvPicPr>
        <p:blipFill>
          <a:blip r:embed="rId6"/>
          <a:stretch>
            <a:fillRect/>
          </a:stretch>
        </p:blipFill>
        <p:spPr>
          <a:xfrm>
            <a:off x="7614202" y="3897858"/>
            <a:ext cx="2305050" cy="2590800"/>
          </a:xfrm>
          <a:prstGeom prst="rect">
            <a:avLst/>
          </a:prstGeom>
        </p:spPr>
      </p:pic>
    </p:spTree>
    <p:extLst>
      <p:ext uri="{BB962C8B-B14F-4D97-AF65-F5344CB8AC3E}">
        <p14:creationId xmlns:p14="http://schemas.microsoft.com/office/powerpoint/2010/main" val="1018654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sz="3600" b="1" dirty="0">
                <a:solidFill>
                  <a:srgbClr val="009687"/>
                </a:solidFill>
                <a:latin typeface="Comfortaa" pitchFamily="2" charset="0"/>
                <a:cs typeface="Arial" panose="020B0604020202020204" pitchFamily="34" charset="0"/>
              </a:rPr>
              <a:t>Vertraagd type allergie (reacties &gt; 6 uur)</a:t>
            </a:r>
          </a:p>
        </p:txBody>
      </p:sp>
      <p:sp>
        <p:nvSpPr>
          <p:cNvPr id="4" name="Tijdelijke aanduiding voor inhoud 3"/>
          <p:cNvSpPr>
            <a:spLocks noGrp="1"/>
          </p:cNvSpPr>
          <p:nvPr>
            <p:ph idx="1"/>
          </p:nvPr>
        </p:nvSpPr>
        <p:spPr>
          <a:xfrm>
            <a:off x="1459395" y="1647464"/>
            <a:ext cx="9525002" cy="4653128"/>
          </a:xfrm>
        </p:spPr>
        <p:txBody>
          <a:bodyPr>
            <a:normAutofit fontScale="92500"/>
          </a:bodyPr>
          <a:lstStyle/>
          <a:p>
            <a:r>
              <a:rPr lang="nl-NL" b="1" dirty="0">
                <a:solidFill>
                  <a:srgbClr val="009687"/>
                </a:solidFill>
                <a:latin typeface="Roboto" panose="020F0502020204030204" pitchFamily="2" charset="0"/>
                <a:ea typeface="Roboto" panose="020F0502020204030204" pitchFamily="2" charset="0"/>
                <a:cs typeface="Roboto" panose="020F0502020204030204" pitchFamily="2" charset="0"/>
              </a:rPr>
              <a:t>Type 2</a:t>
            </a:r>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 </a:t>
            </a:r>
          </a:p>
          <a:p>
            <a:pPr marL="0" indent="0">
              <a:buNone/>
            </a:pPr>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    cytotoxische reacties, AB op lichaamseigen cel </a:t>
            </a:r>
          </a:p>
          <a:p>
            <a:pPr lvl="1"/>
            <a:r>
              <a:rPr lang="nl-NL" dirty="0" err="1">
                <a:solidFill>
                  <a:srgbClr val="009687"/>
                </a:solidFill>
                <a:latin typeface="Roboto" panose="020F0502020204030204" pitchFamily="2" charset="0"/>
                <a:ea typeface="Roboto" panose="020F0502020204030204" pitchFamily="2" charset="0"/>
                <a:cs typeface="Roboto" panose="020F0502020204030204" pitchFamily="2" charset="0"/>
              </a:rPr>
              <a:t>Coombs</a:t>
            </a:r>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 positieve hemolytische anemie</a:t>
            </a:r>
          </a:p>
          <a:p>
            <a:endParaRPr lang="nl-NL"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nl-NL" b="1" dirty="0">
                <a:solidFill>
                  <a:srgbClr val="009687"/>
                </a:solidFill>
                <a:latin typeface="Roboto" panose="020F0502020204030204" pitchFamily="2" charset="0"/>
                <a:ea typeface="Roboto" panose="020F0502020204030204" pitchFamily="2" charset="0"/>
                <a:cs typeface="Roboto" panose="020F0502020204030204" pitchFamily="2" charset="0"/>
              </a:rPr>
              <a:t>Type</a:t>
            </a:r>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nl-NL" b="1" dirty="0">
                <a:solidFill>
                  <a:srgbClr val="009687"/>
                </a:solidFill>
                <a:latin typeface="Roboto" panose="020F0502020204030204" pitchFamily="2" charset="0"/>
                <a:ea typeface="Roboto" panose="020F0502020204030204" pitchFamily="2" charset="0"/>
                <a:cs typeface="Roboto" panose="020F0502020204030204" pitchFamily="2" charset="0"/>
              </a:rPr>
              <a:t>3</a:t>
            </a:r>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 </a:t>
            </a:r>
          </a:p>
          <a:p>
            <a:pPr marL="0" indent="0">
              <a:buNone/>
            </a:pPr>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    immuuncomplexen van het antibioticum en antistoffen</a:t>
            </a:r>
          </a:p>
          <a:p>
            <a:pPr lvl="1"/>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Artritis, koorts, lymfadenopathie, exantheem, artritis en/of nefritis</a:t>
            </a:r>
          </a:p>
          <a:p>
            <a:endParaRPr lang="nl-NL"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nl-NL" b="1" dirty="0">
                <a:solidFill>
                  <a:srgbClr val="009687"/>
                </a:solidFill>
                <a:latin typeface="Roboto" panose="020F0502020204030204" pitchFamily="2" charset="0"/>
                <a:ea typeface="Roboto" panose="020F0502020204030204" pitchFamily="2" charset="0"/>
                <a:cs typeface="Roboto" panose="020F0502020204030204" pitchFamily="2" charset="0"/>
              </a:rPr>
              <a:t>Type</a:t>
            </a:r>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nl-NL" b="1" dirty="0">
                <a:solidFill>
                  <a:srgbClr val="009687"/>
                </a:solidFill>
                <a:latin typeface="Roboto" panose="020F0502020204030204" pitchFamily="2" charset="0"/>
                <a:ea typeface="Roboto" panose="020F0502020204030204" pitchFamily="2" charset="0"/>
                <a:cs typeface="Roboto" panose="020F0502020204030204" pitchFamily="2" charset="0"/>
              </a:rPr>
              <a:t>4</a:t>
            </a:r>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 </a:t>
            </a:r>
          </a:p>
          <a:p>
            <a:pPr marL="0" indent="0">
              <a:buNone/>
            </a:pPr>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   T-cel gemedieerd, meest voorkomende</a:t>
            </a: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spTree>
    <p:extLst>
      <p:ext uri="{BB962C8B-B14F-4D97-AF65-F5344CB8AC3E}">
        <p14:creationId xmlns:p14="http://schemas.microsoft.com/office/powerpoint/2010/main" val="973672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369342"/>
            <a:ext cx="9273209" cy="895558"/>
          </a:xfrm>
        </p:spPr>
        <p:txBody>
          <a:bodyPr>
            <a:normAutofit fontScale="90000"/>
          </a:bodyPr>
          <a:lstStyle/>
          <a:p>
            <a:r>
              <a:rPr lang="nl-NL" sz="3600" b="1" dirty="0" err="1">
                <a:solidFill>
                  <a:srgbClr val="009687"/>
                </a:solidFill>
                <a:latin typeface="Comfortaa" pitchFamily="2" charset="0"/>
                <a:cs typeface="Arial" panose="020B0604020202020204" pitchFamily="34" charset="0"/>
              </a:rPr>
              <a:t>Maculeuze</a:t>
            </a:r>
            <a:r>
              <a:rPr lang="nl-NL" sz="3600" b="1" dirty="0">
                <a:solidFill>
                  <a:srgbClr val="009687"/>
                </a:solidFill>
                <a:latin typeface="Comfortaa" pitchFamily="2" charset="0"/>
                <a:cs typeface="Arial" panose="020B0604020202020204" pitchFamily="34" charset="0"/>
              </a:rPr>
              <a:t> of </a:t>
            </a:r>
            <a:r>
              <a:rPr lang="nl-NL" sz="3600" b="1" dirty="0" err="1">
                <a:solidFill>
                  <a:srgbClr val="009687"/>
                </a:solidFill>
                <a:latin typeface="Comfortaa" pitchFamily="2" charset="0"/>
                <a:cs typeface="Arial" panose="020B0604020202020204" pitchFamily="34" charset="0"/>
              </a:rPr>
              <a:t>maculopapuleuze</a:t>
            </a:r>
            <a:r>
              <a:rPr lang="nl-NL" sz="3600" b="1" dirty="0">
                <a:solidFill>
                  <a:srgbClr val="009687"/>
                </a:solidFill>
                <a:latin typeface="Comfortaa" pitchFamily="2" charset="0"/>
                <a:cs typeface="Arial" panose="020B0604020202020204" pitchFamily="34" charset="0"/>
              </a:rPr>
              <a:t> exantheem </a:t>
            </a:r>
            <a:br>
              <a:rPr lang="nl-NL" sz="3600" b="1" dirty="0">
                <a:solidFill>
                  <a:srgbClr val="009687"/>
                </a:solidFill>
                <a:latin typeface="Comfortaa" pitchFamily="2" charset="0"/>
                <a:cs typeface="Arial" panose="020B0604020202020204" pitchFamily="34" charset="0"/>
              </a:rPr>
            </a:br>
            <a:r>
              <a:rPr lang="nl-NL" sz="3600" b="1" dirty="0">
                <a:solidFill>
                  <a:srgbClr val="009687"/>
                </a:solidFill>
                <a:latin typeface="Comfortaa" pitchFamily="2" charset="0"/>
                <a:cs typeface="Arial" panose="020B0604020202020204" pitchFamily="34" charset="0"/>
              </a:rPr>
              <a:t>(Type IV)</a:t>
            </a: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pic>
        <p:nvPicPr>
          <p:cNvPr id="6" name="Afbeelding 5">
            <a:extLst>
              <a:ext uri="{FF2B5EF4-FFF2-40B4-BE49-F238E27FC236}">
                <a16:creationId xmlns:a16="http://schemas.microsoft.com/office/drawing/2014/main" id="{A554BD71-7173-1B8C-1D53-87E4A6F9EF55}"/>
              </a:ext>
            </a:extLst>
          </p:cNvPr>
          <p:cNvPicPr>
            <a:picLocks noChangeAspect="1"/>
          </p:cNvPicPr>
          <p:nvPr/>
        </p:nvPicPr>
        <p:blipFill>
          <a:blip r:embed="rId5"/>
          <a:stretch>
            <a:fillRect/>
          </a:stretch>
        </p:blipFill>
        <p:spPr>
          <a:xfrm>
            <a:off x="1459395" y="2098024"/>
            <a:ext cx="4451030" cy="3338272"/>
          </a:xfrm>
          <a:prstGeom prst="rect">
            <a:avLst/>
          </a:prstGeom>
        </p:spPr>
      </p:pic>
      <p:pic>
        <p:nvPicPr>
          <p:cNvPr id="7" name="Afbeelding 6">
            <a:extLst>
              <a:ext uri="{FF2B5EF4-FFF2-40B4-BE49-F238E27FC236}">
                <a16:creationId xmlns:a16="http://schemas.microsoft.com/office/drawing/2014/main" id="{68FDEC5D-3AA1-3B73-048D-3133BD7AF0B2}"/>
              </a:ext>
            </a:extLst>
          </p:cNvPr>
          <p:cNvPicPr>
            <a:picLocks noChangeAspect="1"/>
          </p:cNvPicPr>
          <p:nvPr/>
        </p:nvPicPr>
        <p:blipFill>
          <a:blip r:embed="rId6"/>
          <a:stretch>
            <a:fillRect/>
          </a:stretch>
        </p:blipFill>
        <p:spPr>
          <a:xfrm>
            <a:off x="6665113" y="2098024"/>
            <a:ext cx="4451029" cy="3338272"/>
          </a:xfrm>
          <a:prstGeom prst="rect">
            <a:avLst/>
          </a:prstGeom>
        </p:spPr>
      </p:pic>
    </p:spTree>
    <p:extLst>
      <p:ext uri="{BB962C8B-B14F-4D97-AF65-F5344CB8AC3E}">
        <p14:creationId xmlns:p14="http://schemas.microsoft.com/office/powerpoint/2010/main" val="3038549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828798" y="1563757"/>
            <a:ext cx="9273209" cy="895558"/>
          </a:xfrm>
        </p:spPr>
        <p:txBody>
          <a:bodyPr/>
          <a:lstStyle/>
          <a:p>
            <a:r>
              <a:rPr lang="nl-NL" b="1" dirty="0">
                <a:solidFill>
                  <a:srgbClr val="009687"/>
                </a:solidFill>
                <a:latin typeface="Comfortaa" pitchFamily="2" charset="0"/>
                <a:cs typeface="Arial" panose="020B0604020202020204" pitchFamily="34" charset="0"/>
              </a:rPr>
              <a:t>Titel</a:t>
            </a:r>
          </a:p>
        </p:txBody>
      </p:sp>
      <p:sp>
        <p:nvSpPr>
          <p:cNvPr id="4" name="Tijdelijke aanduiding voor inhoud 3"/>
          <p:cNvSpPr>
            <a:spLocks noGrp="1"/>
          </p:cNvSpPr>
          <p:nvPr>
            <p:ph idx="1"/>
          </p:nvPr>
        </p:nvSpPr>
        <p:spPr>
          <a:xfrm>
            <a:off x="1828798" y="2613891"/>
            <a:ext cx="9525002" cy="3563072"/>
          </a:xfrm>
        </p:spPr>
        <p:txBody>
          <a:bodyPr>
            <a:normAutofit/>
          </a:bodyPr>
          <a:lstStyle/>
          <a:p>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Add text here</a:t>
            </a: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pic>
        <p:nvPicPr>
          <p:cNvPr id="5" name="Picture 2">
            <a:extLst>
              <a:ext uri="{FF2B5EF4-FFF2-40B4-BE49-F238E27FC236}">
                <a16:creationId xmlns:a16="http://schemas.microsoft.com/office/drawing/2014/main" id="{E2A8D760-DF35-BB28-0A5C-1DB528A5C6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12902979" cy="7157545"/>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BD707FC8-78EF-7B22-681B-B07E94FDDFE4}"/>
              </a:ext>
            </a:extLst>
          </p:cNvPr>
          <p:cNvSpPr txBox="1"/>
          <p:nvPr/>
        </p:nvSpPr>
        <p:spPr>
          <a:xfrm>
            <a:off x="279620" y="5466924"/>
            <a:ext cx="6455978" cy="1200329"/>
          </a:xfrm>
          <a:prstGeom prst="rect">
            <a:avLst/>
          </a:prstGeom>
          <a:noFill/>
        </p:spPr>
        <p:txBody>
          <a:bodyPr wrap="square">
            <a:spAutoFit/>
          </a:bodyPr>
          <a:lstStyle/>
          <a:p>
            <a:r>
              <a:rPr lang="nl-NL" sz="3600" b="1" dirty="0">
                <a:solidFill>
                  <a:srgbClr val="009687"/>
                </a:solidFill>
                <a:latin typeface="Comfortaa" pitchFamily="2" charset="0"/>
                <a:ea typeface="+mj-ea"/>
                <a:cs typeface="Arial" panose="020B0604020202020204" pitchFamily="34" charset="0"/>
              </a:rPr>
              <a:t>TEN</a:t>
            </a:r>
          </a:p>
          <a:p>
            <a:r>
              <a:rPr lang="nl-NL" sz="3600" b="1" dirty="0">
                <a:solidFill>
                  <a:srgbClr val="009687"/>
                </a:solidFill>
                <a:latin typeface="Comfortaa" pitchFamily="2" charset="0"/>
                <a:ea typeface="+mj-ea"/>
                <a:cs typeface="Arial" panose="020B0604020202020204" pitchFamily="34" charset="0"/>
              </a:rPr>
              <a:t>Toxische epidermale </a:t>
            </a:r>
            <a:r>
              <a:rPr lang="nl-NL" sz="3600" b="1" dirty="0" err="1">
                <a:solidFill>
                  <a:srgbClr val="009687"/>
                </a:solidFill>
                <a:latin typeface="Comfortaa" pitchFamily="2" charset="0"/>
                <a:ea typeface="+mj-ea"/>
                <a:cs typeface="Arial" panose="020B0604020202020204" pitchFamily="34" charset="0"/>
              </a:rPr>
              <a:t>necrolyses</a:t>
            </a:r>
            <a:endParaRPr lang="nl-NL" sz="3600" b="1" dirty="0">
              <a:solidFill>
                <a:srgbClr val="009687"/>
              </a:solidFill>
              <a:latin typeface="Comfortaa" pitchFamily="2" charset="0"/>
              <a:ea typeface="+mj-ea"/>
              <a:cs typeface="Arial" panose="020B0604020202020204" pitchFamily="34" charset="0"/>
            </a:endParaRPr>
          </a:p>
        </p:txBody>
      </p:sp>
      <p:sp>
        <p:nvSpPr>
          <p:cNvPr id="9" name="Tekstvak 8">
            <a:extLst>
              <a:ext uri="{FF2B5EF4-FFF2-40B4-BE49-F238E27FC236}">
                <a16:creationId xmlns:a16="http://schemas.microsoft.com/office/drawing/2014/main" id="{62D800A9-B72C-926C-992D-C308DD544ADF}"/>
              </a:ext>
            </a:extLst>
          </p:cNvPr>
          <p:cNvSpPr txBox="1"/>
          <p:nvPr/>
        </p:nvSpPr>
        <p:spPr>
          <a:xfrm>
            <a:off x="-114299" y="301439"/>
            <a:ext cx="4717831" cy="830997"/>
          </a:xfrm>
          <a:prstGeom prst="rect">
            <a:avLst/>
          </a:prstGeom>
          <a:noFill/>
        </p:spPr>
        <p:txBody>
          <a:bodyPr wrap="square">
            <a:spAutoFit/>
          </a:bodyPr>
          <a:lstStyle/>
          <a:p>
            <a:pPr algn="ctr"/>
            <a:r>
              <a:rPr lang="nl-NL" sz="1600" b="1" i="1" dirty="0">
                <a:solidFill>
                  <a:schemeClr val="bg1"/>
                </a:solidFill>
                <a:latin typeface="Arial" panose="020B0604020202020204" pitchFamily="34" charset="0"/>
                <a:cs typeface="Arial" panose="020B0604020202020204" pitchFamily="34" charset="0"/>
              </a:rPr>
              <a:t>Deze afbeeldingen zijn eigendom van de afdeling dermatologie van het LUMC en mogen niet worden hergebruikt</a:t>
            </a:r>
          </a:p>
        </p:txBody>
      </p:sp>
    </p:spTree>
    <p:extLst>
      <p:ext uri="{BB962C8B-B14F-4D97-AF65-F5344CB8AC3E}">
        <p14:creationId xmlns:p14="http://schemas.microsoft.com/office/powerpoint/2010/main" val="2875703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sz="4000" b="1" dirty="0">
                <a:solidFill>
                  <a:srgbClr val="009687"/>
                </a:solidFill>
                <a:latin typeface="Comfortaa" pitchFamily="2" charset="0"/>
                <a:cs typeface="Arial" panose="020B0604020202020204" pitchFamily="34" charset="0"/>
              </a:rPr>
              <a:t>Allergieonderzoek</a:t>
            </a:r>
          </a:p>
        </p:txBody>
      </p:sp>
      <p:sp>
        <p:nvSpPr>
          <p:cNvPr id="4" name="Tijdelijke aanduiding voor inhoud 3"/>
          <p:cNvSpPr>
            <a:spLocks noGrp="1"/>
          </p:cNvSpPr>
          <p:nvPr>
            <p:ph idx="1"/>
          </p:nvPr>
        </p:nvSpPr>
        <p:spPr>
          <a:xfrm>
            <a:off x="1459395" y="1647464"/>
            <a:ext cx="9525002" cy="4653128"/>
          </a:xfrm>
        </p:spPr>
        <p:txBody>
          <a:bodyPr>
            <a:normAutofit/>
          </a:bodyPr>
          <a:lstStyle/>
          <a:p>
            <a:r>
              <a:rPr lang="nl-NL" sz="2600" dirty="0" err="1">
                <a:solidFill>
                  <a:srgbClr val="009687"/>
                </a:solidFill>
                <a:latin typeface="Roboto" panose="020F0502020204030204" pitchFamily="2" charset="0"/>
                <a:ea typeface="Roboto" panose="020F0502020204030204" pitchFamily="2" charset="0"/>
                <a:cs typeface="Roboto" panose="020F0502020204030204" pitchFamily="2" charset="0"/>
              </a:rPr>
              <a:t>Skinprick</a:t>
            </a:r>
            <a:r>
              <a:rPr lang="nl-NL" sz="2600" dirty="0">
                <a:solidFill>
                  <a:srgbClr val="009687"/>
                </a:solidFill>
                <a:latin typeface="Roboto" panose="020F0502020204030204" pitchFamily="2" charset="0"/>
                <a:ea typeface="Roboto" panose="020F0502020204030204" pitchFamily="2" charset="0"/>
                <a:cs typeface="Roboto" panose="020F0502020204030204" pitchFamily="2" charset="0"/>
              </a:rPr>
              <a:t> test (SPT) </a:t>
            </a:r>
          </a:p>
          <a:p>
            <a:r>
              <a:rPr lang="nl-NL" sz="2600" dirty="0">
                <a:solidFill>
                  <a:srgbClr val="009687"/>
                </a:solidFill>
                <a:latin typeface="Roboto" panose="020F0502020204030204" pitchFamily="2" charset="0"/>
                <a:ea typeface="Roboto" panose="020F0502020204030204" pitchFamily="2" charset="0"/>
                <a:cs typeface="Roboto" panose="020F0502020204030204" pitchFamily="2" charset="0"/>
              </a:rPr>
              <a:t>Intracutane test (ICT) </a:t>
            </a:r>
          </a:p>
          <a:p>
            <a:r>
              <a:rPr lang="nl-NL" sz="2600" dirty="0" err="1">
                <a:solidFill>
                  <a:srgbClr val="009687"/>
                </a:solidFill>
                <a:latin typeface="Roboto" panose="020F0502020204030204" pitchFamily="2" charset="0"/>
                <a:ea typeface="Roboto" panose="020F0502020204030204" pitchFamily="2" charset="0"/>
                <a:cs typeface="Roboto" panose="020F0502020204030204" pitchFamily="2" charset="0"/>
              </a:rPr>
              <a:t>Epicutane</a:t>
            </a:r>
            <a:r>
              <a:rPr lang="nl-NL" sz="2600" dirty="0">
                <a:solidFill>
                  <a:srgbClr val="009687"/>
                </a:solidFill>
                <a:latin typeface="Roboto" panose="020F0502020204030204" pitchFamily="2" charset="0"/>
                <a:ea typeface="Roboto" panose="020F0502020204030204" pitchFamily="2" charset="0"/>
                <a:cs typeface="Roboto" panose="020F0502020204030204" pitchFamily="2" charset="0"/>
              </a:rPr>
              <a:t> test (EPT)</a:t>
            </a:r>
          </a:p>
          <a:p>
            <a:endParaRPr lang="nl-NL" sz="2600"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nl-NL" sz="2600" dirty="0">
                <a:solidFill>
                  <a:srgbClr val="009687"/>
                </a:solidFill>
                <a:latin typeface="Roboto" panose="020F0502020204030204" pitchFamily="2" charset="0"/>
                <a:ea typeface="Roboto" panose="020F0502020204030204" pitchFamily="2" charset="0"/>
                <a:cs typeface="Roboto" panose="020F0502020204030204" pitchFamily="2" charset="0"/>
              </a:rPr>
              <a:t>Validiteit voor </a:t>
            </a:r>
            <a:r>
              <a:rPr lang="nl-NL" sz="2600" dirty="0" err="1">
                <a:solidFill>
                  <a:srgbClr val="009687"/>
                </a:solidFill>
                <a:latin typeface="Roboto" panose="020F0502020204030204" pitchFamily="2" charset="0"/>
                <a:ea typeface="Roboto" panose="020F0502020204030204" pitchFamily="2" charset="0"/>
                <a:cs typeface="Roboto" panose="020F0502020204030204" pitchFamily="2" charset="0"/>
              </a:rPr>
              <a:t>beta-lactam</a:t>
            </a:r>
            <a:r>
              <a:rPr lang="nl-NL" sz="2600" dirty="0">
                <a:solidFill>
                  <a:srgbClr val="009687"/>
                </a:solidFill>
                <a:latin typeface="Roboto" panose="020F0502020204030204" pitchFamily="2" charset="0"/>
                <a:ea typeface="Roboto" panose="020F0502020204030204" pitchFamily="2" charset="0"/>
                <a:cs typeface="Roboto" panose="020F0502020204030204" pitchFamily="2" charset="0"/>
              </a:rPr>
              <a:t> antibiotica hoog</a:t>
            </a:r>
          </a:p>
          <a:p>
            <a:endParaRPr lang="nl-NL" sz="2600"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nl-NL" sz="2600" dirty="0">
                <a:solidFill>
                  <a:srgbClr val="009687"/>
                </a:solidFill>
                <a:latin typeface="Roboto" panose="020F0502020204030204" pitchFamily="2" charset="0"/>
                <a:ea typeface="Roboto" panose="020F0502020204030204" pitchFamily="2" charset="0"/>
                <a:cs typeface="Roboto" panose="020F0502020204030204" pitchFamily="2" charset="0"/>
              </a:rPr>
              <a:t>Provocaties zijn de gouden standaard</a:t>
            </a:r>
          </a:p>
          <a:p>
            <a:pPr lvl="1"/>
            <a:r>
              <a:rPr lang="nl-NL" sz="2600" dirty="0">
                <a:solidFill>
                  <a:srgbClr val="009687"/>
                </a:solidFill>
                <a:latin typeface="Roboto" panose="020F0502020204030204" pitchFamily="2" charset="0"/>
                <a:ea typeface="Roboto" panose="020F0502020204030204" pitchFamily="2" charset="0"/>
                <a:cs typeface="Roboto" panose="020F0502020204030204" pitchFamily="2" charset="0"/>
              </a:rPr>
              <a:t>Gecontroleerde setting</a:t>
            </a: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spTree>
    <p:extLst>
      <p:ext uri="{BB962C8B-B14F-4D97-AF65-F5344CB8AC3E}">
        <p14:creationId xmlns:p14="http://schemas.microsoft.com/office/powerpoint/2010/main" val="260021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sz="4000" b="1" dirty="0">
                <a:solidFill>
                  <a:srgbClr val="009687"/>
                </a:solidFill>
                <a:latin typeface="Comfortaa" pitchFamily="2" charset="0"/>
                <a:cs typeface="Arial" panose="020B0604020202020204" pitchFamily="34" charset="0"/>
              </a:rPr>
              <a:t>Behandeling</a:t>
            </a:r>
            <a:endParaRPr lang="nl-NL" sz="3600" b="1" dirty="0">
              <a:solidFill>
                <a:srgbClr val="009687"/>
              </a:solidFill>
              <a:latin typeface="Comfortaa" pitchFamily="2" charset="0"/>
              <a:cs typeface="Arial" panose="020B0604020202020204" pitchFamily="34" charset="0"/>
            </a:endParaRPr>
          </a:p>
        </p:txBody>
      </p:sp>
      <p:sp>
        <p:nvSpPr>
          <p:cNvPr id="4" name="Tijdelijke aanduiding voor inhoud 3"/>
          <p:cNvSpPr>
            <a:spLocks noGrp="1"/>
          </p:cNvSpPr>
          <p:nvPr>
            <p:ph idx="1"/>
          </p:nvPr>
        </p:nvSpPr>
        <p:spPr>
          <a:xfrm>
            <a:off x="1459395" y="1647464"/>
            <a:ext cx="9525002" cy="4653128"/>
          </a:xfrm>
        </p:spPr>
        <p:txBody>
          <a:bodyPr>
            <a:normAutofit/>
          </a:bodyPr>
          <a:lstStyle/>
          <a:p>
            <a:r>
              <a:rPr lang="nl-NL" sz="2600" dirty="0">
                <a:solidFill>
                  <a:srgbClr val="009687"/>
                </a:solidFill>
                <a:latin typeface="Roboto" panose="020F0502020204030204" pitchFamily="2" charset="0"/>
                <a:ea typeface="Roboto" panose="020F0502020204030204" pitchFamily="2" charset="0"/>
                <a:cs typeface="Roboto" panose="020F0502020204030204" pitchFamily="2" charset="0"/>
              </a:rPr>
              <a:t>Stoppen van antibioticum</a:t>
            </a:r>
          </a:p>
          <a:p>
            <a:endParaRPr lang="nl-NL" sz="2600"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nl-NL" sz="2600" dirty="0" err="1">
                <a:solidFill>
                  <a:srgbClr val="009687"/>
                </a:solidFill>
                <a:latin typeface="Roboto" panose="020F0502020204030204" pitchFamily="2" charset="0"/>
                <a:ea typeface="Roboto" panose="020F0502020204030204" pitchFamily="2" charset="0"/>
                <a:cs typeface="Roboto" panose="020F0502020204030204" pitchFamily="2" charset="0"/>
              </a:rPr>
              <a:t>Immediate</a:t>
            </a:r>
            <a:r>
              <a:rPr lang="nl-NL" sz="2600" dirty="0">
                <a:solidFill>
                  <a:srgbClr val="009687"/>
                </a:solidFill>
                <a:latin typeface="Roboto" panose="020F0502020204030204" pitchFamily="2" charset="0"/>
                <a:ea typeface="Roboto" panose="020F0502020204030204" pitchFamily="2" charset="0"/>
                <a:cs typeface="Roboto" panose="020F0502020204030204" pitchFamily="2" charset="0"/>
              </a:rPr>
              <a:t> type:</a:t>
            </a:r>
          </a:p>
          <a:p>
            <a:pPr lvl="1"/>
            <a:r>
              <a:rPr lang="nl-NL" sz="2200" dirty="0">
                <a:solidFill>
                  <a:srgbClr val="009687"/>
                </a:solidFill>
                <a:latin typeface="Roboto" panose="020F0502020204030204" pitchFamily="2" charset="0"/>
                <a:ea typeface="Roboto" panose="020F0502020204030204" pitchFamily="2" charset="0"/>
                <a:cs typeface="Roboto" panose="020F0502020204030204" pitchFamily="2" charset="0"/>
              </a:rPr>
              <a:t>Mild: 		antihistaminicum</a:t>
            </a:r>
          </a:p>
          <a:p>
            <a:pPr lvl="1"/>
            <a:r>
              <a:rPr lang="nl-NL" sz="2200" dirty="0">
                <a:solidFill>
                  <a:srgbClr val="009687"/>
                </a:solidFill>
                <a:latin typeface="Roboto" panose="020F0502020204030204" pitchFamily="2" charset="0"/>
                <a:ea typeface="Roboto" panose="020F0502020204030204" pitchFamily="2" charset="0"/>
                <a:cs typeface="Roboto" panose="020F0502020204030204" pitchFamily="2" charset="0"/>
              </a:rPr>
              <a:t>Anafylaxie: 	adrenaline, dexamethason, 							</a:t>
            </a:r>
            <a:r>
              <a:rPr lang="nl-NL" sz="2200" dirty="0" err="1">
                <a:solidFill>
                  <a:srgbClr val="009687"/>
                </a:solidFill>
                <a:latin typeface="Roboto" panose="020F0502020204030204" pitchFamily="2" charset="0"/>
                <a:ea typeface="Roboto" panose="020F0502020204030204" pitchFamily="2" charset="0"/>
                <a:cs typeface="Roboto" panose="020F0502020204030204" pitchFamily="2" charset="0"/>
              </a:rPr>
              <a:t>clemastine</a:t>
            </a:r>
            <a:r>
              <a:rPr lang="nl-NL" sz="2200" dirty="0">
                <a:solidFill>
                  <a:srgbClr val="009687"/>
                </a:solidFill>
                <a:latin typeface="Roboto" panose="020F0502020204030204" pitchFamily="2" charset="0"/>
                <a:ea typeface="Roboto" panose="020F0502020204030204" pitchFamily="2" charset="0"/>
                <a:cs typeface="Roboto" panose="020F0502020204030204" pitchFamily="2" charset="0"/>
              </a:rPr>
              <a:t>, salbutamol</a:t>
            </a:r>
          </a:p>
          <a:p>
            <a:endParaRPr lang="nl-NL" sz="2600"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nl-NL" sz="2600" dirty="0" err="1">
                <a:solidFill>
                  <a:srgbClr val="009687"/>
                </a:solidFill>
                <a:latin typeface="Roboto" panose="020F0502020204030204" pitchFamily="2" charset="0"/>
                <a:ea typeface="Roboto" panose="020F0502020204030204" pitchFamily="2" charset="0"/>
                <a:cs typeface="Roboto" panose="020F0502020204030204" pitchFamily="2" charset="0"/>
              </a:rPr>
              <a:t>Delayed</a:t>
            </a:r>
            <a:r>
              <a:rPr lang="nl-NL" sz="2600" dirty="0">
                <a:solidFill>
                  <a:srgbClr val="009687"/>
                </a:solidFill>
                <a:latin typeface="Roboto" panose="020F0502020204030204" pitchFamily="2" charset="0"/>
                <a:ea typeface="Roboto" panose="020F0502020204030204" pitchFamily="2" charset="0"/>
                <a:cs typeface="Roboto" panose="020F0502020204030204" pitchFamily="2" charset="0"/>
              </a:rPr>
              <a:t> type reacties </a:t>
            </a:r>
          </a:p>
          <a:p>
            <a:pPr lvl="1"/>
            <a:r>
              <a:rPr lang="nl-NL" sz="2200" dirty="0">
                <a:solidFill>
                  <a:srgbClr val="009687"/>
                </a:solidFill>
                <a:latin typeface="Roboto" panose="020F0502020204030204" pitchFamily="2" charset="0"/>
                <a:ea typeface="Roboto" panose="020F0502020204030204" pitchFamily="2" charset="0"/>
                <a:cs typeface="Roboto" panose="020F0502020204030204" pitchFamily="2" charset="0"/>
              </a:rPr>
              <a:t>Milde tot matige </a:t>
            </a:r>
            <a:r>
              <a:rPr lang="nl-NL" sz="2200" dirty="0" err="1">
                <a:solidFill>
                  <a:srgbClr val="009687"/>
                </a:solidFill>
                <a:latin typeface="Roboto" panose="020F0502020204030204" pitchFamily="2" charset="0"/>
                <a:ea typeface="Roboto" panose="020F0502020204030204" pitchFamily="2" charset="0"/>
                <a:cs typeface="Roboto" panose="020F0502020204030204" pitchFamily="2" charset="0"/>
              </a:rPr>
              <a:t>delayed</a:t>
            </a:r>
            <a:r>
              <a:rPr lang="nl-NL" sz="2200" dirty="0">
                <a:solidFill>
                  <a:srgbClr val="009687"/>
                </a:solidFill>
                <a:latin typeface="Roboto" panose="020F0502020204030204" pitchFamily="2" charset="0"/>
                <a:ea typeface="Roboto" panose="020F0502020204030204" pitchFamily="2" charset="0"/>
                <a:cs typeface="Roboto" panose="020F0502020204030204" pitchFamily="2" charset="0"/>
              </a:rPr>
              <a:t> type huidreacties zijn ongevaarlijk</a:t>
            </a:r>
          </a:p>
          <a:p>
            <a:pPr lvl="1"/>
            <a:r>
              <a:rPr lang="nl-NL" sz="2200" dirty="0">
                <a:solidFill>
                  <a:srgbClr val="009687"/>
                </a:solidFill>
                <a:latin typeface="Roboto" panose="020F0502020204030204" pitchFamily="2" charset="0"/>
                <a:ea typeface="Roboto" panose="020F0502020204030204" pitchFamily="2" charset="0"/>
                <a:cs typeface="Roboto" panose="020F0502020204030204" pitchFamily="2" charset="0"/>
              </a:rPr>
              <a:t>Topicale corticosteroïden </a:t>
            </a:r>
          </a:p>
          <a:p>
            <a:pPr lvl="1"/>
            <a:r>
              <a:rPr lang="nl-NL" sz="2200" dirty="0">
                <a:solidFill>
                  <a:srgbClr val="009687"/>
                </a:solidFill>
                <a:latin typeface="Roboto" panose="020F0502020204030204" pitchFamily="2" charset="0"/>
                <a:ea typeface="Roboto" panose="020F0502020204030204" pitchFamily="2" charset="0"/>
                <a:cs typeface="Roboto" panose="020F0502020204030204" pitchFamily="2" charset="0"/>
              </a:rPr>
              <a:t>Antihistaminica overwegen bij jeuk</a:t>
            </a: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spTree>
    <p:extLst>
      <p:ext uri="{BB962C8B-B14F-4D97-AF65-F5344CB8AC3E}">
        <p14:creationId xmlns:p14="http://schemas.microsoft.com/office/powerpoint/2010/main" val="1989072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sz="4000" b="1" dirty="0">
                <a:solidFill>
                  <a:srgbClr val="009687"/>
                </a:solidFill>
                <a:latin typeface="Comfortaa" pitchFamily="2" charset="0"/>
                <a:cs typeface="Arial" panose="020B0604020202020204" pitchFamily="34" charset="0"/>
              </a:rPr>
              <a:t>Vragen inhoudsdeskundige</a:t>
            </a:r>
            <a:endParaRPr lang="nl-NL" sz="3600" b="1" dirty="0">
              <a:solidFill>
                <a:srgbClr val="009687"/>
              </a:solidFill>
              <a:latin typeface="Comfortaa" pitchFamily="2" charset="0"/>
              <a:cs typeface="Arial" panose="020B0604020202020204" pitchFamily="34" charset="0"/>
            </a:endParaRP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sp>
        <p:nvSpPr>
          <p:cNvPr id="5" name="Ovaal 4">
            <a:extLst>
              <a:ext uri="{FF2B5EF4-FFF2-40B4-BE49-F238E27FC236}">
                <a16:creationId xmlns:a16="http://schemas.microsoft.com/office/drawing/2014/main" id="{D7841695-C74C-8B49-47F2-733ECF466388}"/>
              </a:ext>
            </a:extLst>
          </p:cNvPr>
          <p:cNvSpPr/>
          <p:nvPr/>
        </p:nvSpPr>
        <p:spPr>
          <a:xfrm>
            <a:off x="8520722" y="3429000"/>
            <a:ext cx="3008825" cy="2971800"/>
          </a:xfrm>
          <a:prstGeom prst="ellipse">
            <a:avLst/>
          </a:prstGeom>
          <a:solidFill>
            <a:srgbClr val="88BA14">
              <a:alpha val="50196"/>
            </a:srgbClr>
          </a:solidFill>
          <a:ln>
            <a:solidFill>
              <a:srgbClr val="88BA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3900" b="1" dirty="0"/>
              <a:t>?</a:t>
            </a:r>
            <a:endParaRPr lang="nl-NL" b="1" dirty="0"/>
          </a:p>
        </p:txBody>
      </p:sp>
    </p:spTree>
    <p:extLst>
      <p:ext uri="{BB962C8B-B14F-4D97-AF65-F5344CB8AC3E}">
        <p14:creationId xmlns:p14="http://schemas.microsoft.com/office/powerpoint/2010/main" val="4142965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sz="3200" b="1" dirty="0">
                <a:solidFill>
                  <a:srgbClr val="009687"/>
                </a:solidFill>
                <a:latin typeface="Comfortaa" pitchFamily="2" charset="0"/>
                <a:cs typeface="Arial" panose="020B0604020202020204" pitchFamily="34" charset="0"/>
              </a:rPr>
              <a:t>Inventarisatie vragen voor de deskundige</a:t>
            </a:r>
            <a:endParaRPr lang="nl-NL" sz="2800" b="1" dirty="0">
              <a:solidFill>
                <a:srgbClr val="009687"/>
              </a:solidFill>
              <a:latin typeface="Comfortaa" pitchFamily="2" charset="0"/>
              <a:cs typeface="Arial" panose="020B0604020202020204" pitchFamily="34" charset="0"/>
            </a:endParaRP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spTree>
    <p:extLst>
      <p:ext uri="{BB962C8B-B14F-4D97-AF65-F5344CB8AC3E}">
        <p14:creationId xmlns:p14="http://schemas.microsoft.com/office/powerpoint/2010/main" val="574381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lstStyle/>
          <a:p>
            <a:r>
              <a:rPr lang="nl-NL" b="1" dirty="0" err="1">
                <a:solidFill>
                  <a:srgbClr val="009687"/>
                </a:solidFill>
                <a:latin typeface="Comfortaa" pitchFamily="2" charset="0"/>
                <a:cs typeface="Arial" panose="020B0604020202020204" pitchFamily="34" charset="0"/>
              </a:rPr>
              <a:t>Disclosure</a:t>
            </a:r>
            <a:r>
              <a:rPr lang="nl-NL" b="1" dirty="0">
                <a:solidFill>
                  <a:srgbClr val="009687"/>
                </a:solidFill>
                <a:latin typeface="Comfortaa" pitchFamily="2" charset="0"/>
                <a:cs typeface="Arial" panose="020B0604020202020204" pitchFamily="34" charset="0"/>
              </a:rPr>
              <a:t>	</a:t>
            </a:r>
          </a:p>
        </p:txBody>
      </p:sp>
      <p:sp>
        <p:nvSpPr>
          <p:cNvPr id="4" name="Tijdelijke aanduiding voor inhoud 3"/>
          <p:cNvSpPr>
            <a:spLocks noGrp="1"/>
          </p:cNvSpPr>
          <p:nvPr>
            <p:ph idx="1"/>
          </p:nvPr>
        </p:nvSpPr>
        <p:spPr>
          <a:xfrm>
            <a:off x="1459395" y="1647464"/>
            <a:ext cx="9525002" cy="3563072"/>
          </a:xfrm>
        </p:spPr>
        <p:txBody>
          <a:bodyPr>
            <a:normAutofit/>
          </a:bodyPr>
          <a:lstStyle/>
          <a:p>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p>
          <a:p>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Wie is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notulist</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a:t>
            </a: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3"/>
          <a:stretch>
            <a:fillRect/>
          </a:stretch>
        </p:blipFill>
        <p:spPr>
          <a:xfrm>
            <a:off x="0" y="0"/>
            <a:ext cx="1085850" cy="6858000"/>
          </a:xfrm>
          <a:prstGeom prst="rect">
            <a:avLst/>
          </a:prstGeom>
        </p:spPr>
      </p:pic>
    </p:spTree>
    <p:extLst>
      <p:ext uri="{BB962C8B-B14F-4D97-AF65-F5344CB8AC3E}">
        <p14:creationId xmlns:p14="http://schemas.microsoft.com/office/powerpoint/2010/main" val="3875496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sz="4000" b="1" dirty="0">
                <a:solidFill>
                  <a:srgbClr val="009687"/>
                </a:solidFill>
                <a:latin typeface="Comfortaa" pitchFamily="2" charset="0"/>
                <a:cs typeface="Arial" panose="020B0604020202020204" pitchFamily="34" charset="0"/>
              </a:rPr>
              <a:t>Deel 2</a:t>
            </a:r>
            <a:endParaRPr lang="nl-NL" sz="3600" b="1" dirty="0">
              <a:solidFill>
                <a:srgbClr val="009687"/>
              </a:solidFill>
              <a:latin typeface="Comfortaa" pitchFamily="2" charset="0"/>
              <a:cs typeface="Arial" panose="020B0604020202020204" pitchFamily="34" charset="0"/>
            </a:endParaRPr>
          </a:p>
        </p:txBody>
      </p:sp>
      <p:sp>
        <p:nvSpPr>
          <p:cNvPr id="4" name="Tijdelijke aanduiding voor inhoud 3"/>
          <p:cNvSpPr>
            <a:spLocks noGrp="1"/>
          </p:cNvSpPr>
          <p:nvPr>
            <p:ph idx="1"/>
          </p:nvPr>
        </p:nvSpPr>
        <p:spPr>
          <a:xfrm>
            <a:off x="1459395" y="1647464"/>
            <a:ext cx="9525002" cy="4653128"/>
          </a:xfrm>
        </p:spPr>
        <p:txBody>
          <a:bodyPr>
            <a:normAutofit/>
          </a:bodyPr>
          <a:lstStyle/>
          <a:p>
            <a:r>
              <a:rPr lang="nl-NL" sz="2600" dirty="0">
                <a:solidFill>
                  <a:srgbClr val="009687"/>
                </a:solidFill>
                <a:latin typeface="Roboto" panose="020F0502020204030204" pitchFamily="2" charset="0"/>
                <a:ea typeface="Roboto" panose="020F0502020204030204" pitchFamily="2" charset="0"/>
                <a:cs typeface="Roboto" panose="020F0502020204030204" pitchFamily="2" charset="0"/>
              </a:rPr>
              <a:t>Besluitvorming</a:t>
            </a:r>
          </a:p>
          <a:p>
            <a:endParaRPr lang="nl-NL" sz="2600" dirty="0">
              <a:solidFill>
                <a:srgbClr val="009687"/>
              </a:solidFill>
              <a:latin typeface="Roboto" panose="020F0502020204030204" pitchFamily="2" charset="0"/>
              <a:ea typeface="Roboto" panose="020F0502020204030204" pitchFamily="2" charset="0"/>
              <a:cs typeface="Roboto" panose="020F0502020204030204" pitchFamily="2" charset="0"/>
            </a:endParaRPr>
          </a:p>
          <a:p>
            <a:pPr lvl="1"/>
            <a:r>
              <a:rPr lang="nl-NL" sz="2600" dirty="0">
                <a:solidFill>
                  <a:srgbClr val="009687"/>
                </a:solidFill>
                <a:latin typeface="Roboto" panose="020F0502020204030204" pitchFamily="2" charset="0"/>
                <a:ea typeface="Roboto" panose="020F0502020204030204" pitchFamily="2" charset="0"/>
                <a:cs typeface="Roboto" panose="020F0502020204030204" pitchFamily="2" charset="0"/>
              </a:rPr>
              <a:t>Correcte registratie nieuwe allergieën</a:t>
            </a:r>
          </a:p>
          <a:p>
            <a:endParaRPr lang="nl-NL" sz="2600" dirty="0">
              <a:solidFill>
                <a:srgbClr val="009687"/>
              </a:solidFill>
              <a:latin typeface="Roboto" panose="020F0502020204030204" pitchFamily="2" charset="0"/>
              <a:ea typeface="Roboto" panose="020F0502020204030204" pitchFamily="2" charset="0"/>
              <a:cs typeface="Roboto" panose="020F0502020204030204" pitchFamily="2" charset="0"/>
            </a:endParaRPr>
          </a:p>
          <a:p>
            <a:pPr lvl="1"/>
            <a:r>
              <a:rPr lang="nl-NL" sz="2600" dirty="0" err="1">
                <a:solidFill>
                  <a:srgbClr val="009687"/>
                </a:solidFill>
                <a:latin typeface="Roboto" panose="020F0502020204030204" pitchFamily="2" charset="0"/>
                <a:ea typeface="Roboto" panose="020F0502020204030204" pitchFamily="2" charset="0"/>
                <a:cs typeface="Roboto" panose="020F0502020204030204" pitchFamily="2" charset="0"/>
              </a:rPr>
              <a:t>Ontlabelen</a:t>
            </a:r>
            <a:r>
              <a:rPr lang="nl-NL" sz="2600" dirty="0">
                <a:solidFill>
                  <a:srgbClr val="009687"/>
                </a:solidFill>
                <a:latin typeface="Roboto" panose="020F0502020204030204" pitchFamily="2" charset="0"/>
                <a:ea typeface="Roboto" panose="020F0502020204030204" pitchFamily="2" charset="0"/>
                <a:cs typeface="Roboto" panose="020F0502020204030204" pitchFamily="2" charset="0"/>
              </a:rPr>
              <a:t> verkeerde/onterechte registraties</a:t>
            </a: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spTree>
    <p:extLst>
      <p:ext uri="{BB962C8B-B14F-4D97-AF65-F5344CB8AC3E}">
        <p14:creationId xmlns:p14="http://schemas.microsoft.com/office/powerpoint/2010/main" val="3002161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sz="4000" b="1" dirty="0">
                <a:solidFill>
                  <a:srgbClr val="009687"/>
                </a:solidFill>
                <a:latin typeface="Comfortaa" pitchFamily="2" charset="0"/>
                <a:cs typeface="Arial" panose="020B0604020202020204" pitchFamily="34" charset="0"/>
              </a:rPr>
              <a:t>Doelen van de allergie anamnese</a:t>
            </a:r>
            <a:endParaRPr lang="nl-NL" sz="3600" b="1" dirty="0">
              <a:solidFill>
                <a:srgbClr val="009687"/>
              </a:solidFill>
              <a:latin typeface="Comfortaa" pitchFamily="2" charset="0"/>
              <a:cs typeface="Arial" panose="020B0604020202020204" pitchFamily="34" charset="0"/>
            </a:endParaRPr>
          </a:p>
        </p:txBody>
      </p:sp>
      <p:sp>
        <p:nvSpPr>
          <p:cNvPr id="4" name="Tijdelijke aanduiding voor inhoud 3"/>
          <p:cNvSpPr>
            <a:spLocks noGrp="1"/>
          </p:cNvSpPr>
          <p:nvPr>
            <p:ph idx="1"/>
          </p:nvPr>
        </p:nvSpPr>
        <p:spPr>
          <a:xfrm>
            <a:off x="1459395" y="1647464"/>
            <a:ext cx="9525002" cy="4653128"/>
          </a:xfrm>
        </p:spPr>
        <p:txBody>
          <a:bodyPr>
            <a:normAutofit/>
          </a:bodyPr>
          <a:lstStyle/>
          <a:p>
            <a:r>
              <a:rPr lang="nl-NL" sz="2600" dirty="0">
                <a:solidFill>
                  <a:srgbClr val="009687"/>
                </a:solidFill>
                <a:latin typeface="Roboto" panose="020F0502020204030204" pitchFamily="2" charset="0"/>
                <a:ea typeface="Roboto" panose="020F0502020204030204" pitchFamily="2" charset="0"/>
                <a:cs typeface="Roboto" panose="020F0502020204030204" pitchFamily="2" charset="0"/>
              </a:rPr>
              <a:t>Bepalen van het mechanisme </a:t>
            </a:r>
          </a:p>
          <a:p>
            <a:pPr lvl="1"/>
            <a:r>
              <a:rPr lang="nl-NL" sz="2200" dirty="0" err="1">
                <a:solidFill>
                  <a:srgbClr val="009687"/>
                </a:solidFill>
                <a:latin typeface="Roboto" panose="020F0502020204030204" pitchFamily="2" charset="0"/>
                <a:ea typeface="Roboto" panose="020F0502020204030204" pitchFamily="2" charset="0"/>
                <a:cs typeface="Roboto" panose="020F0502020204030204" pitchFamily="2" charset="0"/>
              </a:rPr>
              <a:t>Immediate</a:t>
            </a:r>
            <a:r>
              <a:rPr lang="nl-NL" sz="2200" dirty="0">
                <a:solidFill>
                  <a:srgbClr val="009687"/>
                </a:solidFill>
                <a:latin typeface="Roboto" panose="020F0502020204030204" pitchFamily="2" charset="0"/>
                <a:ea typeface="Roboto" panose="020F0502020204030204" pitchFamily="2" charset="0"/>
                <a:cs typeface="Roboto" panose="020F0502020204030204" pitchFamily="2" charset="0"/>
              </a:rPr>
              <a:t> of </a:t>
            </a:r>
            <a:r>
              <a:rPr lang="nl-NL" sz="2200" dirty="0" err="1">
                <a:solidFill>
                  <a:srgbClr val="009687"/>
                </a:solidFill>
                <a:latin typeface="Roboto" panose="020F0502020204030204" pitchFamily="2" charset="0"/>
                <a:ea typeface="Roboto" panose="020F0502020204030204" pitchFamily="2" charset="0"/>
                <a:cs typeface="Roboto" panose="020F0502020204030204" pitchFamily="2" charset="0"/>
              </a:rPr>
              <a:t>delayed</a:t>
            </a:r>
            <a:r>
              <a:rPr lang="nl-NL" sz="2200" dirty="0">
                <a:solidFill>
                  <a:srgbClr val="009687"/>
                </a:solidFill>
                <a:latin typeface="Roboto" panose="020F0502020204030204" pitchFamily="2" charset="0"/>
                <a:ea typeface="Roboto" panose="020F0502020204030204" pitchFamily="2" charset="0"/>
                <a:cs typeface="Roboto" panose="020F0502020204030204" pitchFamily="2" charset="0"/>
              </a:rPr>
              <a:t> type</a:t>
            </a:r>
          </a:p>
          <a:p>
            <a:endParaRPr lang="nl-NL" sz="2600"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nl-NL" sz="2600" dirty="0">
                <a:solidFill>
                  <a:srgbClr val="009687"/>
                </a:solidFill>
                <a:latin typeface="Roboto" panose="020F0502020204030204" pitchFamily="2" charset="0"/>
                <a:ea typeface="Roboto" panose="020F0502020204030204" pitchFamily="2" charset="0"/>
                <a:cs typeface="Roboto" panose="020F0502020204030204" pitchFamily="2" charset="0"/>
              </a:rPr>
              <a:t>Het bepalen van de ernst van de reactie </a:t>
            </a:r>
          </a:p>
          <a:p>
            <a:endParaRPr lang="nl-NL" sz="2600"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nl-NL" sz="2600" dirty="0">
                <a:solidFill>
                  <a:srgbClr val="009687"/>
                </a:solidFill>
                <a:latin typeface="Roboto" panose="020F0502020204030204" pitchFamily="2" charset="0"/>
                <a:ea typeface="Roboto" panose="020F0502020204030204" pitchFamily="2" charset="0"/>
                <a:cs typeface="Roboto" panose="020F0502020204030204" pitchFamily="2" charset="0"/>
              </a:rPr>
              <a:t>Het risico op herhaling van de reactie bij nieuwe blootstelling inschatten</a:t>
            </a: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spTree>
    <p:extLst>
      <p:ext uri="{BB962C8B-B14F-4D97-AF65-F5344CB8AC3E}">
        <p14:creationId xmlns:p14="http://schemas.microsoft.com/office/powerpoint/2010/main" val="3543659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sz="4000" b="1" dirty="0" err="1">
                <a:solidFill>
                  <a:srgbClr val="009687"/>
                </a:solidFill>
                <a:latin typeface="Comfortaa" pitchFamily="2" charset="0"/>
                <a:cs typeface="Arial" panose="020B0604020202020204" pitchFamily="34" charset="0"/>
              </a:rPr>
              <a:t>Immediate</a:t>
            </a:r>
            <a:r>
              <a:rPr lang="nl-NL" sz="4000" b="1" dirty="0">
                <a:solidFill>
                  <a:srgbClr val="009687"/>
                </a:solidFill>
                <a:latin typeface="Comfortaa" pitchFamily="2" charset="0"/>
                <a:cs typeface="Arial" panose="020B0604020202020204" pitchFamily="34" charset="0"/>
              </a:rPr>
              <a:t> versus </a:t>
            </a:r>
            <a:r>
              <a:rPr lang="nl-NL" sz="4000" b="1" dirty="0" err="1">
                <a:solidFill>
                  <a:srgbClr val="009687"/>
                </a:solidFill>
                <a:latin typeface="Comfortaa" pitchFamily="2" charset="0"/>
                <a:cs typeface="Arial" panose="020B0604020202020204" pitchFamily="34" charset="0"/>
              </a:rPr>
              <a:t>delayed</a:t>
            </a:r>
            <a:endParaRPr lang="nl-NL" sz="3600" b="1" dirty="0">
              <a:solidFill>
                <a:srgbClr val="009687"/>
              </a:solidFill>
              <a:latin typeface="Comfortaa" pitchFamily="2" charset="0"/>
              <a:cs typeface="Arial" panose="020B0604020202020204" pitchFamily="34" charset="0"/>
            </a:endParaRP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graphicFrame>
        <p:nvGraphicFramePr>
          <p:cNvPr id="7" name="Table 5">
            <a:extLst>
              <a:ext uri="{FF2B5EF4-FFF2-40B4-BE49-F238E27FC236}">
                <a16:creationId xmlns:a16="http://schemas.microsoft.com/office/drawing/2014/main" id="{288F2238-84F4-2FDE-3EB6-F37C48FCB7CE}"/>
              </a:ext>
            </a:extLst>
          </p:cNvPr>
          <p:cNvGraphicFramePr>
            <a:graphicFrameLocks noGrp="1"/>
          </p:cNvGraphicFramePr>
          <p:nvPr>
            <p:extLst>
              <p:ext uri="{D42A27DB-BD31-4B8C-83A1-F6EECF244321}">
                <p14:modId xmlns:p14="http://schemas.microsoft.com/office/powerpoint/2010/main" val="896669519"/>
              </p:ext>
            </p:extLst>
          </p:nvPr>
        </p:nvGraphicFramePr>
        <p:xfrm>
          <a:off x="2207567" y="1601368"/>
          <a:ext cx="7776864" cy="4637808"/>
        </p:xfrm>
        <a:graphic>
          <a:graphicData uri="http://schemas.openxmlformats.org/drawingml/2006/table">
            <a:tbl>
              <a:tblPr firstRow="1" bandRow="1">
                <a:tableStyleId>{93296810-A885-4BE3-A3E7-6D5BEEA58F35}</a:tableStyleId>
              </a:tblPr>
              <a:tblGrid>
                <a:gridCol w="2592288">
                  <a:extLst>
                    <a:ext uri="{9D8B030D-6E8A-4147-A177-3AD203B41FA5}">
                      <a16:colId xmlns:a16="http://schemas.microsoft.com/office/drawing/2014/main" val="3833379045"/>
                    </a:ext>
                  </a:extLst>
                </a:gridCol>
                <a:gridCol w="3045939">
                  <a:extLst>
                    <a:ext uri="{9D8B030D-6E8A-4147-A177-3AD203B41FA5}">
                      <a16:colId xmlns:a16="http://schemas.microsoft.com/office/drawing/2014/main" val="2183418529"/>
                    </a:ext>
                  </a:extLst>
                </a:gridCol>
                <a:gridCol w="2138637">
                  <a:extLst>
                    <a:ext uri="{9D8B030D-6E8A-4147-A177-3AD203B41FA5}">
                      <a16:colId xmlns:a16="http://schemas.microsoft.com/office/drawing/2014/main" val="2466562299"/>
                    </a:ext>
                  </a:extLst>
                </a:gridCol>
              </a:tblGrid>
              <a:tr h="480204">
                <a:tc>
                  <a:txBody>
                    <a:bodyPr/>
                    <a:lstStyle/>
                    <a:p>
                      <a:r>
                        <a:rPr lang="nl-NL" sz="2000" noProof="0" dirty="0"/>
                        <a:t>Kenmerken</a:t>
                      </a:r>
                      <a:endParaRPr lang="nl-NL" sz="2000" noProof="0" dirty="0">
                        <a:latin typeface="Arial" panose="020B0604020202020204" pitchFamily="34" charset="0"/>
                        <a:cs typeface="Arial" panose="020B0604020202020204" pitchFamily="34" charset="0"/>
                      </a:endParaRPr>
                    </a:p>
                  </a:txBody>
                  <a:tcPr/>
                </a:tc>
                <a:tc>
                  <a:txBody>
                    <a:bodyPr/>
                    <a:lstStyle/>
                    <a:p>
                      <a:r>
                        <a:rPr lang="nl-NL" sz="2000" noProof="0" dirty="0"/>
                        <a:t>Immediate</a:t>
                      </a:r>
                      <a:endParaRPr lang="nl-NL" sz="2000" noProof="0" dirty="0">
                        <a:latin typeface="Arial" panose="020B0604020202020204" pitchFamily="34" charset="0"/>
                        <a:cs typeface="Arial" panose="020B0604020202020204" pitchFamily="34" charset="0"/>
                      </a:endParaRPr>
                    </a:p>
                  </a:txBody>
                  <a:tcPr/>
                </a:tc>
                <a:tc>
                  <a:txBody>
                    <a:bodyPr/>
                    <a:lstStyle/>
                    <a:p>
                      <a:r>
                        <a:rPr lang="nl-NL" sz="2000" noProof="0" dirty="0"/>
                        <a:t>Delayed</a:t>
                      </a:r>
                      <a:endParaRPr lang="nl-NL" sz="20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2147499"/>
                  </a:ext>
                </a:extLst>
              </a:tr>
              <a:tr h="840357">
                <a:tc>
                  <a:txBody>
                    <a:bodyPr/>
                    <a:lstStyle/>
                    <a:p>
                      <a:r>
                        <a:rPr lang="nl-NL" sz="2000" noProof="0" dirty="0"/>
                        <a:t>Ontstaan</a:t>
                      </a:r>
                      <a:endParaRPr lang="nl-NL" sz="2000" noProof="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noProof="0" dirty="0"/>
                        <a:t>&lt; 1 uur</a:t>
                      </a:r>
                    </a:p>
                    <a:p>
                      <a:endParaRPr lang="nl-NL" sz="2000" noProof="0" dirty="0">
                        <a:latin typeface="Arial" panose="020B0604020202020204" pitchFamily="34" charset="0"/>
                        <a:cs typeface="Arial" panose="020B0604020202020204" pitchFamily="34" charset="0"/>
                      </a:endParaRPr>
                    </a:p>
                  </a:txBody>
                  <a:tcPr/>
                </a:tc>
                <a:tc>
                  <a:txBody>
                    <a:bodyPr/>
                    <a:lstStyle/>
                    <a:p>
                      <a:r>
                        <a:rPr lang="nl-NL" sz="2000" noProof="0" dirty="0"/>
                        <a:t>&gt; 6 uur</a:t>
                      </a:r>
                      <a:endParaRPr lang="nl-NL" sz="20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03101938"/>
                  </a:ext>
                </a:extLst>
              </a:tr>
              <a:tr h="2641119">
                <a:tc>
                  <a:txBody>
                    <a:bodyPr/>
                    <a:lstStyle/>
                    <a:p>
                      <a:r>
                        <a:rPr lang="nl-NL" sz="2000" noProof="0" dirty="0"/>
                        <a:t>Symptomen</a:t>
                      </a:r>
                      <a:endParaRPr lang="nl-NL" sz="2000" noProof="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noProof="0" dirty="0"/>
                        <a:t>Urticaria/ angio-oedeem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2000" noProof="0" dirty="0"/>
                        <a:t>Hypotensie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2000" noProof="0" dirty="0"/>
                        <a:t>Bronchoconstrictie</a:t>
                      </a:r>
                    </a:p>
                    <a:p>
                      <a:endParaRPr lang="nl-NL" sz="2000" noProof="0" dirty="0">
                        <a:latin typeface="Arial" panose="020B0604020202020204" pitchFamily="34" charset="0"/>
                        <a:cs typeface="Arial" panose="020B0604020202020204" pitchFamily="34" charset="0"/>
                      </a:endParaRPr>
                    </a:p>
                  </a:txBody>
                  <a:tcPr/>
                </a:tc>
                <a:tc>
                  <a:txBody>
                    <a:bodyPr/>
                    <a:lstStyle/>
                    <a:p>
                      <a:r>
                        <a:rPr lang="nl-NL" sz="2000" noProof="0" dirty="0"/>
                        <a:t>Divers</a:t>
                      </a:r>
                      <a:endParaRPr lang="nl-NL" sz="20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8678540"/>
                  </a:ext>
                </a:extLst>
              </a:tr>
              <a:tr h="676128">
                <a:tc>
                  <a:txBody>
                    <a:bodyPr/>
                    <a:lstStyle/>
                    <a:p>
                      <a:r>
                        <a:rPr lang="nl-NL" sz="2000" noProof="0" dirty="0"/>
                        <a:t>Herstel</a:t>
                      </a:r>
                      <a:endParaRPr lang="nl-NL" sz="2000" noProof="0" dirty="0">
                        <a:latin typeface="Arial" panose="020B0604020202020204" pitchFamily="34" charset="0"/>
                        <a:cs typeface="Arial" panose="020B0604020202020204" pitchFamily="34" charset="0"/>
                      </a:endParaRPr>
                    </a:p>
                  </a:txBody>
                  <a:tcPr/>
                </a:tc>
                <a:tc>
                  <a:txBody>
                    <a:bodyPr/>
                    <a:lstStyle/>
                    <a:p>
                      <a:r>
                        <a:rPr lang="nl-NL" sz="2000" noProof="0" dirty="0"/>
                        <a:t>&lt; 24 uur</a:t>
                      </a:r>
                      <a:endParaRPr lang="nl-NL" sz="2000" noProof="0" dirty="0">
                        <a:latin typeface="Arial" panose="020B0604020202020204" pitchFamily="34" charset="0"/>
                        <a:cs typeface="Arial" panose="020B0604020202020204" pitchFamily="34" charset="0"/>
                      </a:endParaRPr>
                    </a:p>
                  </a:txBody>
                  <a:tcPr/>
                </a:tc>
                <a:tc>
                  <a:txBody>
                    <a:bodyPr/>
                    <a:lstStyle/>
                    <a:p>
                      <a:r>
                        <a:rPr lang="nl-NL" sz="2000" noProof="0" dirty="0"/>
                        <a:t>Dagen tot weken</a:t>
                      </a:r>
                      <a:endParaRPr lang="nl-NL" sz="20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9229667"/>
                  </a:ext>
                </a:extLst>
              </a:tr>
            </a:tbl>
          </a:graphicData>
        </a:graphic>
      </p:graphicFrame>
    </p:spTree>
    <p:extLst>
      <p:ext uri="{BB962C8B-B14F-4D97-AF65-F5344CB8AC3E}">
        <p14:creationId xmlns:p14="http://schemas.microsoft.com/office/powerpoint/2010/main" val="3161529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sz="4000" b="1" dirty="0">
                <a:solidFill>
                  <a:srgbClr val="009687"/>
                </a:solidFill>
                <a:latin typeface="Comfortaa" pitchFamily="2" charset="0"/>
                <a:cs typeface="Arial" panose="020B0604020202020204" pitchFamily="34" charset="0"/>
              </a:rPr>
              <a:t>Individuele afwegingen</a:t>
            </a:r>
            <a:endParaRPr lang="nl-NL" sz="3600" b="1" dirty="0">
              <a:solidFill>
                <a:srgbClr val="009687"/>
              </a:solidFill>
              <a:latin typeface="Comfortaa" pitchFamily="2" charset="0"/>
              <a:cs typeface="Arial" panose="020B0604020202020204" pitchFamily="34" charset="0"/>
            </a:endParaRP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pic>
        <p:nvPicPr>
          <p:cNvPr id="4" name="Graphic 6" descr="Scales of justice">
            <a:extLst>
              <a:ext uri="{FF2B5EF4-FFF2-40B4-BE49-F238E27FC236}">
                <a16:creationId xmlns:a16="http://schemas.microsoft.com/office/drawing/2014/main" id="{E34A3F59-79E2-1B16-0482-49247D5C19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6307" y="1787320"/>
            <a:ext cx="4273624" cy="4273624"/>
          </a:xfrm>
          <a:prstGeom prst="rect">
            <a:avLst/>
          </a:prstGeom>
        </p:spPr>
      </p:pic>
      <p:sp>
        <p:nvSpPr>
          <p:cNvPr id="5" name="TextBox 11">
            <a:extLst>
              <a:ext uri="{FF2B5EF4-FFF2-40B4-BE49-F238E27FC236}">
                <a16:creationId xmlns:a16="http://schemas.microsoft.com/office/drawing/2014/main" id="{DA1A4895-C6C0-6E24-0DC4-CD82CD5817E7}"/>
              </a:ext>
            </a:extLst>
          </p:cNvPr>
          <p:cNvSpPr txBox="1"/>
          <p:nvPr/>
        </p:nvSpPr>
        <p:spPr>
          <a:xfrm>
            <a:off x="2066067" y="2492971"/>
            <a:ext cx="2160240" cy="2862322"/>
          </a:xfrm>
          <a:prstGeom prst="rect">
            <a:avLst/>
          </a:prstGeom>
          <a:noFill/>
        </p:spPr>
        <p:txBody>
          <a:bodyPr wrap="square" rtlCol="0">
            <a:spAutoFit/>
          </a:bodyPr>
          <a:lstStyle/>
          <a:p>
            <a:r>
              <a:rPr lang="nl-NL" sz="2000" dirty="0">
                <a:solidFill>
                  <a:srgbClr val="009687"/>
                </a:solidFill>
                <a:latin typeface="Roboto" panose="020F0502020204030204" pitchFamily="2" charset="0"/>
                <a:ea typeface="Roboto" panose="020F0502020204030204" pitchFamily="2" charset="0"/>
                <a:cs typeface="Roboto" panose="020F0502020204030204" pitchFamily="2" charset="0"/>
              </a:rPr>
              <a:t>Ernst ziekte &amp; effectiviteit 2de keuze AB</a:t>
            </a:r>
          </a:p>
          <a:p>
            <a:endParaRPr lang="nl-NL" sz="2000"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nl-NL" sz="2000" dirty="0">
                <a:solidFill>
                  <a:srgbClr val="009687"/>
                </a:solidFill>
                <a:latin typeface="Roboto" panose="020F0502020204030204" pitchFamily="2" charset="0"/>
                <a:ea typeface="Roboto" panose="020F0502020204030204" pitchFamily="2" charset="0"/>
                <a:cs typeface="Roboto" panose="020F0502020204030204" pitchFamily="2" charset="0"/>
              </a:rPr>
              <a:t>Toxiciteit 2de keuze AB</a:t>
            </a:r>
          </a:p>
          <a:p>
            <a:endParaRPr lang="nl-NL" sz="2000"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nl-NL" sz="2000" dirty="0">
                <a:solidFill>
                  <a:srgbClr val="009687"/>
                </a:solidFill>
                <a:latin typeface="Roboto" panose="020F0502020204030204" pitchFamily="2" charset="0"/>
                <a:ea typeface="Roboto" panose="020F0502020204030204" pitchFamily="2" charset="0"/>
                <a:cs typeface="Roboto" panose="020F0502020204030204" pitchFamily="2" charset="0"/>
              </a:rPr>
              <a:t>Toedieningsroute 2de keuze</a:t>
            </a:r>
          </a:p>
        </p:txBody>
      </p:sp>
      <p:sp>
        <p:nvSpPr>
          <p:cNvPr id="6" name="TextBox 12">
            <a:extLst>
              <a:ext uri="{FF2B5EF4-FFF2-40B4-BE49-F238E27FC236}">
                <a16:creationId xmlns:a16="http://schemas.microsoft.com/office/drawing/2014/main" id="{BD779B55-AD87-B318-909C-8EDF0C44B6C5}"/>
              </a:ext>
            </a:extLst>
          </p:cNvPr>
          <p:cNvSpPr txBox="1"/>
          <p:nvPr/>
        </p:nvSpPr>
        <p:spPr>
          <a:xfrm>
            <a:off x="8698680" y="3262412"/>
            <a:ext cx="2389348" cy="1323439"/>
          </a:xfrm>
          <a:prstGeom prst="rect">
            <a:avLst/>
          </a:prstGeom>
          <a:noFill/>
        </p:spPr>
        <p:txBody>
          <a:bodyPr wrap="square" rtlCol="0">
            <a:spAutoFit/>
          </a:bodyPr>
          <a:lstStyle/>
          <a:p>
            <a:r>
              <a:rPr lang="nl-NL" sz="2000" dirty="0">
                <a:solidFill>
                  <a:srgbClr val="009687"/>
                </a:solidFill>
                <a:latin typeface="Roboto" panose="020F0502020204030204" pitchFamily="2" charset="0"/>
                <a:ea typeface="Roboto" panose="020F0502020204030204" pitchFamily="2" charset="0"/>
                <a:cs typeface="Roboto" panose="020F0502020204030204" pitchFamily="2" charset="0"/>
              </a:rPr>
              <a:t>Risico op reactie</a:t>
            </a:r>
          </a:p>
          <a:p>
            <a:endParaRPr lang="nl-NL" sz="2000"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nl-NL" sz="2000" dirty="0">
                <a:solidFill>
                  <a:srgbClr val="009687"/>
                </a:solidFill>
                <a:latin typeface="Roboto" panose="020F0502020204030204" pitchFamily="2" charset="0"/>
                <a:ea typeface="Roboto" panose="020F0502020204030204" pitchFamily="2" charset="0"/>
                <a:cs typeface="Roboto" panose="020F0502020204030204" pitchFamily="2" charset="0"/>
              </a:rPr>
              <a:t>Risico op ernstige allergische reactie</a:t>
            </a:r>
          </a:p>
        </p:txBody>
      </p:sp>
    </p:spTree>
    <p:extLst>
      <p:ext uri="{BB962C8B-B14F-4D97-AF65-F5344CB8AC3E}">
        <p14:creationId xmlns:p14="http://schemas.microsoft.com/office/powerpoint/2010/main" val="3186334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sz="4000" b="1" dirty="0">
                <a:solidFill>
                  <a:srgbClr val="009687"/>
                </a:solidFill>
                <a:latin typeface="Comfortaa" pitchFamily="2" charset="0"/>
                <a:cs typeface="Arial" panose="020B0604020202020204" pitchFamily="34" charset="0"/>
              </a:rPr>
              <a:t>Allergie anamnese</a:t>
            </a:r>
            <a:endParaRPr lang="nl-NL" sz="3600" b="1" dirty="0">
              <a:solidFill>
                <a:srgbClr val="009687"/>
              </a:solidFill>
              <a:latin typeface="Comfortaa" pitchFamily="2" charset="0"/>
              <a:cs typeface="Arial" panose="020B0604020202020204" pitchFamily="34" charset="0"/>
            </a:endParaRP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pic>
        <p:nvPicPr>
          <p:cNvPr id="7" name="Picture 3">
            <a:extLst>
              <a:ext uri="{FF2B5EF4-FFF2-40B4-BE49-F238E27FC236}">
                <a16:creationId xmlns:a16="http://schemas.microsoft.com/office/drawing/2014/main" id="{24768EFB-35E6-1725-2388-93D16F7363B1}"/>
              </a:ext>
            </a:extLst>
          </p:cNvPr>
          <p:cNvPicPr>
            <a:picLocks noChangeAspect="1"/>
          </p:cNvPicPr>
          <p:nvPr/>
        </p:nvPicPr>
        <p:blipFill rotWithShape="1">
          <a:blip r:embed="rId5"/>
          <a:srcRect l="16138" t="18500" r="41338" b="10101"/>
          <a:stretch/>
        </p:blipFill>
        <p:spPr>
          <a:xfrm>
            <a:off x="1678329" y="1503898"/>
            <a:ext cx="7775698" cy="4895810"/>
          </a:xfrm>
          <a:prstGeom prst="rect">
            <a:avLst/>
          </a:prstGeom>
          <a:ln w="34925">
            <a:solidFill>
              <a:schemeClr val="accent5"/>
            </a:solidFill>
          </a:ln>
          <a:effectLst/>
        </p:spPr>
      </p:pic>
    </p:spTree>
    <p:extLst>
      <p:ext uri="{BB962C8B-B14F-4D97-AF65-F5344CB8AC3E}">
        <p14:creationId xmlns:p14="http://schemas.microsoft.com/office/powerpoint/2010/main" val="3299661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pic>
        <p:nvPicPr>
          <p:cNvPr id="6" name="Afbeelding 5">
            <a:extLst>
              <a:ext uri="{FF2B5EF4-FFF2-40B4-BE49-F238E27FC236}">
                <a16:creationId xmlns:a16="http://schemas.microsoft.com/office/drawing/2014/main" id="{20271753-57D6-5856-771E-42879DB5445D}"/>
              </a:ext>
            </a:extLst>
          </p:cNvPr>
          <p:cNvPicPr>
            <a:picLocks noChangeAspect="1"/>
          </p:cNvPicPr>
          <p:nvPr/>
        </p:nvPicPr>
        <p:blipFill>
          <a:blip r:embed="rId5"/>
          <a:stretch>
            <a:fillRect/>
          </a:stretch>
        </p:blipFill>
        <p:spPr>
          <a:xfrm>
            <a:off x="1678329" y="365125"/>
            <a:ext cx="8556182" cy="6120680"/>
          </a:xfrm>
          <a:prstGeom prst="rect">
            <a:avLst/>
          </a:prstGeom>
        </p:spPr>
      </p:pic>
    </p:spTree>
    <p:extLst>
      <p:ext uri="{BB962C8B-B14F-4D97-AF65-F5344CB8AC3E}">
        <p14:creationId xmlns:p14="http://schemas.microsoft.com/office/powerpoint/2010/main" val="136040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pic>
        <p:nvPicPr>
          <p:cNvPr id="2" name="Afbeelding 1">
            <a:extLst>
              <a:ext uri="{FF2B5EF4-FFF2-40B4-BE49-F238E27FC236}">
                <a16:creationId xmlns:a16="http://schemas.microsoft.com/office/drawing/2014/main" id="{DC9AC3C2-174C-1CAF-00BB-D13F95555E9A}"/>
              </a:ext>
            </a:extLst>
          </p:cNvPr>
          <p:cNvPicPr>
            <a:picLocks noChangeAspect="1"/>
          </p:cNvPicPr>
          <p:nvPr/>
        </p:nvPicPr>
        <p:blipFill rotWithShape="1">
          <a:blip r:embed="rId5"/>
          <a:srcRect t="27460" r="55996" b="15038"/>
          <a:stretch/>
        </p:blipFill>
        <p:spPr>
          <a:xfrm>
            <a:off x="1939004" y="365125"/>
            <a:ext cx="6624736" cy="6192688"/>
          </a:xfrm>
          <a:prstGeom prst="rect">
            <a:avLst/>
          </a:prstGeom>
        </p:spPr>
      </p:pic>
    </p:spTree>
    <p:extLst>
      <p:ext uri="{BB962C8B-B14F-4D97-AF65-F5344CB8AC3E}">
        <p14:creationId xmlns:p14="http://schemas.microsoft.com/office/powerpoint/2010/main" val="3711617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pic>
        <p:nvPicPr>
          <p:cNvPr id="4" name="Afbeelding 3">
            <a:extLst>
              <a:ext uri="{FF2B5EF4-FFF2-40B4-BE49-F238E27FC236}">
                <a16:creationId xmlns:a16="http://schemas.microsoft.com/office/drawing/2014/main" id="{16323530-BDB7-80A0-DED7-0658152F1C68}"/>
              </a:ext>
            </a:extLst>
          </p:cNvPr>
          <p:cNvPicPr>
            <a:picLocks noChangeAspect="1"/>
          </p:cNvPicPr>
          <p:nvPr/>
        </p:nvPicPr>
        <p:blipFill rotWithShape="1">
          <a:blip r:embed="rId5"/>
          <a:srcRect l="42921" t="25294" b="14706"/>
          <a:stretch/>
        </p:blipFill>
        <p:spPr>
          <a:xfrm>
            <a:off x="1268658" y="505050"/>
            <a:ext cx="7776864" cy="5847899"/>
          </a:xfrm>
          <a:prstGeom prst="rect">
            <a:avLst/>
          </a:prstGeom>
        </p:spPr>
      </p:pic>
    </p:spTree>
    <p:extLst>
      <p:ext uri="{BB962C8B-B14F-4D97-AF65-F5344CB8AC3E}">
        <p14:creationId xmlns:p14="http://schemas.microsoft.com/office/powerpoint/2010/main" val="2049934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b="1" dirty="0">
                <a:solidFill>
                  <a:srgbClr val="009687"/>
                </a:solidFill>
                <a:latin typeface="Comfortaa" pitchFamily="2" charset="0"/>
                <a:cs typeface="Arial" panose="020B0604020202020204" pitchFamily="34" charset="0"/>
              </a:rPr>
              <a:t>Dossier analyse</a:t>
            </a:r>
            <a:endParaRPr lang="nl-NL" sz="4000" b="1" dirty="0">
              <a:solidFill>
                <a:srgbClr val="009687"/>
              </a:solidFill>
              <a:latin typeface="Comfortaa" pitchFamily="2" charset="0"/>
              <a:cs typeface="Arial" panose="020B0604020202020204" pitchFamily="34" charset="0"/>
            </a:endParaRP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spTree>
    <p:extLst>
      <p:ext uri="{BB962C8B-B14F-4D97-AF65-F5344CB8AC3E}">
        <p14:creationId xmlns:p14="http://schemas.microsoft.com/office/powerpoint/2010/main" val="506120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b="1" dirty="0">
                <a:solidFill>
                  <a:srgbClr val="009687"/>
                </a:solidFill>
                <a:latin typeface="Comfortaa" pitchFamily="2" charset="0"/>
                <a:cs typeface="Arial" panose="020B0604020202020204" pitchFamily="34" charset="0"/>
              </a:rPr>
              <a:t>Leerpunten tot zover</a:t>
            </a:r>
            <a:endParaRPr lang="nl-NL" sz="4000" b="1" dirty="0">
              <a:solidFill>
                <a:srgbClr val="009687"/>
              </a:solidFill>
              <a:latin typeface="Comfortaa" pitchFamily="2" charset="0"/>
              <a:cs typeface="Arial" panose="020B0604020202020204" pitchFamily="34" charset="0"/>
            </a:endParaRP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pic>
        <p:nvPicPr>
          <p:cNvPr id="4" name="Picture 2">
            <a:extLst>
              <a:ext uri="{FF2B5EF4-FFF2-40B4-BE49-F238E27FC236}">
                <a16:creationId xmlns:a16="http://schemas.microsoft.com/office/drawing/2014/main" id="{ABD57745-800D-AA11-E0A8-DB8FDF4B6A85}"/>
              </a:ext>
            </a:extLst>
          </p:cNvPr>
          <p:cNvPicPr>
            <a:picLocks noGrp="1" noChangeAspect="1"/>
          </p:cNvPicPr>
          <p:nvPr>
            <p:ph idx="1"/>
          </p:nvPr>
        </p:nvPicPr>
        <p:blipFill>
          <a:blip r:embed="rId5"/>
          <a:stretch>
            <a:fillRect/>
          </a:stretch>
        </p:blipFill>
        <p:spPr>
          <a:xfrm>
            <a:off x="3000374" y="2076450"/>
            <a:ext cx="6191250" cy="2705100"/>
          </a:xfrm>
          <a:prstGeom prst="rect">
            <a:avLst/>
          </a:prstGeom>
        </p:spPr>
      </p:pic>
    </p:spTree>
    <p:extLst>
      <p:ext uri="{BB962C8B-B14F-4D97-AF65-F5344CB8AC3E}">
        <p14:creationId xmlns:p14="http://schemas.microsoft.com/office/powerpoint/2010/main" val="327225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lstStyle/>
          <a:p>
            <a:r>
              <a:rPr lang="nl-NL" b="1" dirty="0">
                <a:solidFill>
                  <a:srgbClr val="009687"/>
                </a:solidFill>
                <a:latin typeface="Comfortaa" pitchFamily="2" charset="0"/>
                <a:cs typeface="Arial" panose="020B0604020202020204" pitchFamily="34" charset="0"/>
              </a:rPr>
              <a:t>Dankwoord</a:t>
            </a:r>
          </a:p>
        </p:txBody>
      </p:sp>
      <p:sp>
        <p:nvSpPr>
          <p:cNvPr id="4" name="Tijdelijke aanduiding voor inhoud 3"/>
          <p:cNvSpPr>
            <a:spLocks noGrp="1"/>
          </p:cNvSpPr>
          <p:nvPr>
            <p:ph idx="1"/>
          </p:nvPr>
        </p:nvSpPr>
        <p:spPr>
          <a:xfrm>
            <a:off x="1459395" y="1647464"/>
            <a:ext cx="9525002" cy="3563072"/>
          </a:xfrm>
        </p:spPr>
        <p:txBody>
          <a:bodyPr>
            <a:normAutofit/>
          </a:bodyPr>
          <a:lstStyle/>
          <a:p>
            <a:pPr marL="0" indent="0">
              <a:buNone/>
            </a:pP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Dit</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FTO is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gebaseerd</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op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een</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FTO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voor</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huisartsen</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a:t>
            </a:r>
          </a:p>
          <a:p>
            <a:endParaRPr lang="en-US" dirty="0">
              <a:solidFill>
                <a:srgbClr val="009687"/>
              </a:solidFill>
              <a:latin typeface="Roboto" panose="020F0502020204030204" pitchFamily="2" charset="0"/>
              <a:ea typeface="Roboto" panose="020F0502020204030204" pitchFamily="2" charset="0"/>
              <a:cs typeface="Roboto" panose="020F0502020204030204" pitchFamily="2" charset="0"/>
            </a:endParaRPr>
          </a:p>
          <a:p>
            <a:pPr marL="0" indent="0">
              <a:buNone/>
            </a:pP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Bij</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de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ontwikkeling</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van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dit</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FTO is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gebruik</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gemaakt</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van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een</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eerder</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FTO format van de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vakgroep</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huisartsgeneeskunde</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Maastricht, in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opdracht</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van het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Limburgs</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Infectiepreventie</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en</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AMR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Zorgnetwerk</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(LINK).</a:t>
            </a: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3"/>
          <a:stretch>
            <a:fillRect/>
          </a:stretch>
        </p:blipFill>
        <p:spPr>
          <a:xfrm>
            <a:off x="0" y="0"/>
            <a:ext cx="1085850" cy="6858000"/>
          </a:xfrm>
          <a:prstGeom prst="rect">
            <a:avLst/>
          </a:prstGeom>
        </p:spPr>
      </p:pic>
    </p:spTree>
    <p:extLst>
      <p:ext uri="{BB962C8B-B14F-4D97-AF65-F5344CB8AC3E}">
        <p14:creationId xmlns:p14="http://schemas.microsoft.com/office/powerpoint/2010/main" val="2567076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b="1" dirty="0">
                <a:solidFill>
                  <a:srgbClr val="009687"/>
                </a:solidFill>
                <a:latin typeface="Comfortaa" pitchFamily="2" charset="0"/>
                <a:cs typeface="Arial" panose="020B0604020202020204" pitchFamily="34" charset="0"/>
              </a:rPr>
              <a:t>Bespreken casuïstiek:</a:t>
            </a:r>
          </a:p>
        </p:txBody>
      </p:sp>
      <p:sp>
        <p:nvSpPr>
          <p:cNvPr id="4" name="Tijdelijke aanduiding voor inhoud 3"/>
          <p:cNvSpPr>
            <a:spLocks noGrp="1"/>
          </p:cNvSpPr>
          <p:nvPr>
            <p:ph idx="1"/>
          </p:nvPr>
        </p:nvSpPr>
        <p:spPr>
          <a:xfrm>
            <a:off x="1459394" y="1647463"/>
            <a:ext cx="10096729" cy="4690275"/>
          </a:xfrm>
        </p:spPr>
        <p:txBody>
          <a:bodyPr>
            <a:normAutofit/>
          </a:bodyPr>
          <a:lstStyle/>
          <a:p>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Bespreking middels beslisboom</a:t>
            </a:r>
          </a:p>
          <a:p>
            <a:pPr lvl="1"/>
            <a:r>
              <a:rPr lang="nl-NL" sz="2200" dirty="0" err="1">
                <a:solidFill>
                  <a:srgbClr val="009687"/>
                </a:solidFill>
                <a:latin typeface="Roboto" panose="020F0502020204030204" pitchFamily="2" charset="0"/>
                <a:ea typeface="Roboto" panose="020F0502020204030204" pitchFamily="2" charset="0"/>
                <a:cs typeface="Roboto" panose="020F0502020204030204" pitchFamily="2" charset="0"/>
              </a:rPr>
              <a:t>Immediate</a:t>
            </a:r>
            <a:r>
              <a:rPr lang="nl-NL" sz="2200" dirty="0">
                <a:solidFill>
                  <a:srgbClr val="009687"/>
                </a:solidFill>
                <a:latin typeface="Roboto" panose="020F0502020204030204" pitchFamily="2" charset="0"/>
                <a:ea typeface="Roboto" panose="020F0502020204030204" pitchFamily="2" charset="0"/>
                <a:cs typeface="Roboto" panose="020F0502020204030204" pitchFamily="2" charset="0"/>
              </a:rPr>
              <a:t> of </a:t>
            </a:r>
            <a:r>
              <a:rPr lang="nl-NL" sz="2200" dirty="0" err="1">
                <a:solidFill>
                  <a:srgbClr val="009687"/>
                </a:solidFill>
                <a:latin typeface="Roboto" panose="020F0502020204030204" pitchFamily="2" charset="0"/>
                <a:ea typeface="Roboto" panose="020F0502020204030204" pitchFamily="2" charset="0"/>
                <a:cs typeface="Roboto" panose="020F0502020204030204" pitchFamily="2" charset="0"/>
              </a:rPr>
              <a:t>delayed</a:t>
            </a:r>
            <a:r>
              <a:rPr lang="nl-NL" sz="2200" dirty="0">
                <a:solidFill>
                  <a:srgbClr val="009687"/>
                </a:solidFill>
                <a:latin typeface="Roboto" panose="020F0502020204030204" pitchFamily="2" charset="0"/>
                <a:ea typeface="Roboto" panose="020F0502020204030204" pitchFamily="2" charset="0"/>
                <a:cs typeface="Roboto" panose="020F0502020204030204" pitchFamily="2" charset="0"/>
              </a:rPr>
              <a:t> type</a:t>
            </a:r>
          </a:p>
          <a:p>
            <a:endParaRPr lang="nl-NL" sz="2600" dirty="0">
              <a:solidFill>
                <a:srgbClr val="009687"/>
              </a:solidFill>
              <a:latin typeface="Roboto" panose="020F0502020204030204" pitchFamily="2" charset="0"/>
              <a:ea typeface="Roboto" panose="020F0502020204030204" pitchFamily="2" charset="0"/>
              <a:cs typeface="Roboto" panose="020F0502020204030204" pitchFamily="2" charset="0"/>
            </a:endParaRPr>
          </a:p>
          <a:p>
            <a:pPr lvl="1"/>
            <a:r>
              <a:rPr lang="nl-NL" sz="2200" dirty="0">
                <a:solidFill>
                  <a:srgbClr val="009687"/>
                </a:solidFill>
                <a:latin typeface="Roboto" panose="020F0502020204030204" pitchFamily="2" charset="0"/>
                <a:ea typeface="Roboto" panose="020F0502020204030204" pitchFamily="2" charset="0"/>
                <a:cs typeface="Roboto" panose="020F0502020204030204" pitchFamily="2" charset="0"/>
              </a:rPr>
              <a:t>Het bepalen van de ernst van de reactie </a:t>
            </a:r>
          </a:p>
          <a:p>
            <a:endParaRPr lang="nl-NL" sz="2600" dirty="0">
              <a:solidFill>
                <a:srgbClr val="009687"/>
              </a:solidFill>
              <a:latin typeface="Roboto" panose="020F0502020204030204" pitchFamily="2" charset="0"/>
              <a:ea typeface="Roboto" panose="020F0502020204030204" pitchFamily="2" charset="0"/>
              <a:cs typeface="Roboto" panose="020F0502020204030204" pitchFamily="2" charset="0"/>
            </a:endParaRPr>
          </a:p>
          <a:p>
            <a:pPr lvl="1"/>
            <a:r>
              <a:rPr lang="nl-NL" sz="2200" dirty="0">
                <a:solidFill>
                  <a:srgbClr val="009687"/>
                </a:solidFill>
                <a:latin typeface="Roboto" panose="020F0502020204030204" pitchFamily="2" charset="0"/>
                <a:ea typeface="Roboto" panose="020F0502020204030204" pitchFamily="2" charset="0"/>
                <a:cs typeface="Roboto" panose="020F0502020204030204" pitchFamily="2" charset="0"/>
              </a:rPr>
              <a:t>Het risico op herhaling van de reactie bij nieuwe blootstelling inschatten</a:t>
            </a:r>
          </a:p>
          <a:p>
            <a:endParaRPr lang="nl-NL" sz="2600"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Wat viel op aan registraties?</a:t>
            </a:r>
          </a:p>
          <a:p>
            <a:endParaRPr lang="nl-NL" sz="2600"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Wat wil je voorleggen aan de groep? </a:t>
            </a: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spTree>
    <p:extLst>
      <p:ext uri="{BB962C8B-B14F-4D97-AF65-F5344CB8AC3E}">
        <p14:creationId xmlns:p14="http://schemas.microsoft.com/office/powerpoint/2010/main" val="616396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b="1" dirty="0">
                <a:solidFill>
                  <a:srgbClr val="009687"/>
                </a:solidFill>
                <a:latin typeface="Comfortaa" pitchFamily="2" charset="0"/>
                <a:cs typeface="Arial" panose="020B0604020202020204" pitchFamily="34" charset="0"/>
              </a:rPr>
              <a:t>Conclusies - algemeen</a:t>
            </a:r>
          </a:p>
        </p:txBody>
      </p:sp>
      <p:sp>
        <p:nvSpPr>
          <p:cNvPr id="4" name="Tijdelijke aanduiding voor inhoud 3"/>
          <p:cNvSpPr>
            <a:spLocks noGrp="1"/>
          </p:cNvSpPr>
          <p:nvPr>
            <p:ph idx="1"/>
          </p:nvPr>
        </p:nvSpPr>
        <p:spPr>
          <a:xfrm>
            <a:off x="1459394" y="1647463"/>
            <a:ext cx="10096729" cy="4690275"/>
          </a:xfrm>
        </p:spPr>
        <p:txBody>
          <a:bodyPr>
            <a:normAutofit/>
          </a:bodyPr>
          <a:lstStyle/>
          <a:p>
            <a:r>
              <a:rPr lang="nl-NL" b="1" dirty="0">
                <a:solidFill>
                  <a:srgbClr val="009687"/>
                </a:solidFill>
                <a:latin typeface="Roboto" panose="02000000000000000000" pitchFamily="2" charset="0"/>
                <a:ea typeface="Roboto" panose="02000000000000000000" pitchFamily="2" charset="0"/>
                <a:cs typeface="Roboto" panose="02000000000000000000" pitchFamily="2" charset="0"/>
              </a:rPr>
              <a:t>Relevante gegevens missen:</a:t>
            </a:r>
          </a:p>
          <a:p>
            <a:pPr lvl="1"/>
            <a:r>
              <a:rPr lang="nl-NL" dirty="0">
                <a:solidFill>
                  <a:srgbClr val="009687"/>
                </a:solidFill>
                <a:latin typeface="Roboto" panose="02000000000000000000" pitchFamily="2" charset="0"/>
                <a:ea typeface="Roboto" panose="02000000000000000000" pitchFamily="2" charset="0"/>
                <a:cs typeface="Roboto" panose="02000000000000000000" pitchFamily="2" charset="0"/>
              </a:rPr>
              <a:t>Specifieke antibioticum</a:t>
            </a:r>
          </a:p>
          <a:p>
            <a:pPr lvl="1"/>
            <a:r>
              <a:rPr lang="nl-NL" dirty="0">
                <a:solidFill>
                  <a:srgbClr val="009687"/>
                </a:solidFill>
                <a:latin typeface="Roboto" panose="02000000000000000000" pitchFamily="2" charset="0"/>
                <a:ea typeface="Roboto" panose="02000000000000000000" pitchFamily="2" charset="0"/>
                <a:cs typeface="Roboto" panose="02000000000000000000" pitchFamily="2" charset="0"/>
              </a:rPr>
              <a:t>Tijdsbeloop van klachten</a:t>
            </a:r>
          </a:p>
          <a:p>
            <a:pPr lvl="1"/>
            <a:r>
              <a:rPr lang="nl-NL" dirty="0">
                <a:solidFill>
                  <a:srgbClr val="009687"/>
                </a:solidFill>
                <a:latin typeface="Roboto" panose="02000000000000000000" pitchFamily="2" charset="0"/>
                <a:ea typeface="Roboto" panose="02000000000000000000" pitchFamily="2" charset="0"/>
                <a:cs typeface="Roboto" panose="02000000000000000000" pitchFamily="2" charset="0"/>
              </a:rPr>
              <a:t>Symptomen</a:t>
            </a:r>
          </a:p>
          <a:p>
            <a:endParaRPr lang="nl-NL" dirty="0">
              <a:solidFill>
                <a:srgbClr val="009687"/>
              </a:solidFill>
              <a:latin typeface="Roboto" panose="02000000000000000000" pitchFamily="2" charset="0"/>
              <a:ea typeface="Roboto" panose="02000000000000000000" pitchFamily="2" charset="0"/>
              <a:cs typeface="Roboto" panose="02000000000000000000" pitchFamily="2" charset="0"/>
            </a:endParaRPr>
          </a:p>
          <a:p>
            <a:r>
              <a:rPr lang="nl-NL" dirty="0">
                <a:solidFill>
                  <a:srgbClr val="009687"/>
                </a:solidFill>
                <a:latin typeface="Roboto" panose="02000000000000000000" pitchFamily="2" charset="0"/>
                <a:ea typeface="Roboto" panose="02000000000000000000" pitchFamily="2" charset="0"/>
                <a:cs typeface="Roboto" panose="02000000000000000000" pitchFamily="2" charset="0"/>
              </a:rPr>
              <a:t>Op basis van label meestal type &amp; ernst allergie onduidelijk</a:t>
            </a:r>
          </a:p>
          <a:p>
            <a:endParaRPr lang="nl-NL" dirty="0">
              <a:solidFill>
                <a:srgbClr val="009687"/>
              </a:solidFill>
              <a:latin typeface="Roboto" panose="02000000000000000000" pitchFamily="2" charset="0"/>
              <a:ea typeface="Roboto" panose="02000000000000000000" pitchFamily="2" charset="0"/>
              <a:cs typeface="Roboto" panose="02000000000000000000" pitchFamily="2" charset="0"/>
            </a:endParaRPr>
          </a:p>
          <a:p>
            <a:r>
              <a:rPr lang="nl-NL" dirty="0">
                <a:solidFill>
                  <a:srgbClr val="009687"/>
                </a:solidFill>
                <a:latin typeface="Roboto" panose="02000000000000000000" pitchFamily="2" charset="0"/>
                <a:ea typeface="Roboto" panose="02000000000000000000" pitchFamily="2" charset="0"/>
                <a:cs typeface="Roboto" panose="02000000000000000000" pitchFamily="2" charset="0"/>
              </a:rPr>
              <a:t>Communicatie naar andere zorgverleners een probleem</a:t>
            </a:r>
          </a:p>
          <a:p>
            <a:pPr marL="0" indent="0">
              <a:buNone/>
            </a:pPr>
            <a:endParaRPr lang="nl-NL" dirty="0">
              <a:solidFill>
                <a:srgbClr val="009687"/>
              </a:solidFill>
              <a:latin typeface="Roboto" panose="020F0502020204030204" pitchFamily="2" charset="0"/>
              <a:ea typeface="Roboto" panose="020F0502020204030204" pitchFamily="2" charset="0"/>
              <a:cs typeface="Roboto" panose="020F0502020204030204" pitchFamily="2" charset="0"/>
            </a:endParaRP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spTree>
    <p:extLst>
      <p:ext uri="{BB962C8B-B14F-4D97-AF65-F5344CB8AC3E}">
        <p14:creationId xmlns:p14="http://schemas.microsoft.com/office/powerpoint/2010/main" val="2213097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360598" y="269159"/>
            <a:ext cx="9273209" cy="895558"/>
          </a:xfrm>
        </p:spPr>
        <p:txBody>
          <a:bodyPr>
            <a:normAutofit/>
          </a:bodyPr>
          <a:lstStyle/>
          <a:p>
            <a:r>
              <a:rPr lang="nl-NL" sz="3200" b="1" dirty="0">
                <a:solidFill>
                  <a:srgbClr val="009687"/>
                </a:solidFill>
                <a:latin typeface="Comfortaa" pitchFamily="2" charset="0"/>
                <a:cs typeface="Arial" panose="020B0604020202020204" pitchFamily="34" charset="0"/>
              </a:rPr>
              <a:t>Verspreiding </a:t>
            </a:r>
            <a:r>
              <a:rPr lang="en-US" sz="3200" b="1" dirty="0" err="1">
                <a:solidFill>
                  <a:srgbClr val="009687"/>
                </a:solidFill>
                <a:latin typeface="Comfortaa" pitchFamily="2" charset="0"/>
                <a:ea typeface="+mj-ea"/>
                <a:cs typeface="Arial" panose="020B0604020202020204" pitchFamily="34" charset="0"/>
              </a:rPr>
              <a:t>allergie-registraties</a:t>
            </a:r>
            <a:r>
              <a:rPr lang="en-US" sz="3200" b="1" dirty="0">
                <a:solidFill>
                  <a:srgbClr val="009687"/>
                </a:solidFill>
                <a:latin typeface="Comfortaa" pitchFamily="2" charset="0"/>
                <a:ea typeface="+mj-ea"/>
                <a:cs typeface="Arial" panose="020B0604020202020204" pitchFamily="34" charset="0"/>
              </a:rPr>
              <a:t> </a:t>
            </a:r>
            <a:r>
              <a:rPr lang="en-US" sz="3200" b="1" dirty="0" err="1">
                <a:solidFill>
                  <a:srgbClr val="009687"/>
                </a:solidFill>
                <a:latin typeface="Comfortaa" pitchFamily="2" charset="0"/>
                <a:ea typeface="+mj-ea"/>
                <a:cs typeface="Arial" panose="020B0604020202020204" pitchFamily="34" charset="0"/>
              </a:rPr>
              <a:t>regionaal</a:t>
            </a:r>
            <a:endParaRPr lang="nl-NL" sz="3200" b="1" dirty="0">
              <a:solidFill>
                <a:srgbClr val="009687"/>
              </a:solidFill>
              <a:latin typeface="Comfortaa" pitchFamily="2" charset="0"/>
              <a:cs typeface="Arial" panose="020B0604020202020204" pitchFamily="34" charset="0"/>
            </a:endParaRP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sp>
        <p:nvSpPr>
          <p:cNvPr id="7" name="Tijdelijke aanduiding voor inhoud 2">
            <a:extLst>
              <a:ext uri="{FF2B5EF4-FFF2-40B4-BE49-F238E27FC236}">
                <a16:creationId xmlns:a16="http://schemas.microsoft.com/office/drawing/2014/main" id="{E2DE06D7-23D1-2DC2-B441-7D454D5B2FAE}"/>
              </a:ext>
            </a:extLst>
          </p:cNvPr>
          <p:cNvSpPr txBox="1">
            <a:spLocks/>
          </p:cNvSpPr>
          <p:nvPr/>
        </p:nvSpPr>
        <p:spPr>
          <a:xfrm>
            <a:off x="1085850" y="1968340"/>
            <a:ext cx="10023676" cy="2089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nl-NL" sz="2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0" name="Isosceles Triangle 15">
            <a:extLst>
              <a:ext uri="{FF2B5EF4-FFF2-40B4-BE49-F238E27FC236}">
                <a16:creationId xmlns:a16="http://schemas.microsoft.com/office/drawing/2014/main" id="{F4EFA59A-05B7-C0C6-66A8-6B025D26ED66}"/>
              </a:ext>
            </a:extLst>
          </p:cNvPr>
          <p:cNvSpPr/>
          <p:nvPr/>
        </p:nvSpPr>
        <p:spPr>
          <a:xfrm>
            <a:off x="2073030" y="1056028"/>
            <a:ext cx="9036496" cy="5400600"/>
          </a:xfrm>
          <a:prstGeom prst="triangle">
            <a:avLst/>
          </a:prstGeom>
          <a:solidFill>
            <a:srgbClr val="88BA14">
              <a:alpha val="25098"/>
            </a:srgbClr>
          </a:solidFill>
          <a:ln>
            <a:solidFill>
              <a:srgbClr val="88BA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solidFill>
                  <a:srgbClr val="88BA14"/>
                </a:solidFill>
              </a:ln>
            </a:endParaRPr>
          </a:p>
        </p:txBody>
      </p:sp>
      <p:pic>
        <p:nvPicPr>
          <p:cNvPr id="11" name="Picture 8">
            <a:extLst>
              <a:ext uri="{FF2B5EF4-FFF2-40B4-BE49-F238E27FC236}">
                <a16:creationId xmlns:a16="http://schemas.microsoft.com/office/drawing/2014/main" id="{99543175-CB30-B27A-9585-F5AEF760862B}"/>
              </a:ext>
            </a:extLst>
          </p:cNvPr>
          <p:cNvPicPr>
            <a:picLocks noChangeAspect="1"/>
          </p:cNvPicPr>
          <p:nvPr/>
        </p:nvPicPr>
        <p:blipFill rotWithShape="1">
          <a:blip r:embed="rId5"/>
          <a:srcRect l="18947" t="35283" r="44738" b="41618"/>
          <a:stretch/>
        </p:blipFill>
        <p:spPr>
          <a:xfrm>
            <a:off x="7766485" y="4549908"/>
            <a:ext cx="1656184" cy="1584176"/>
          </a:xfrm>
          <a:prstGeom prst="rect">
            <a:avLst/>
          </a:prstGeom>
        </p:spPr>
      </p:pic>
      <p:pic>
        <p:nvPicPr>
          <p:cNvPr id="12" name="Picture 9">
            <a:extLst>
              <a:ext uri="{FF2B5EF4-FFF2-40B4-BE49-F238E27FC236}">
                <a16:creationId xmlns:a16="http://schemas.microsoft.com/office/drawing/2014/main" id="{B7858DA4-0723-81B4-D316-93B1B0D10BD9}"/>
              </a:ext>
            </a:extLst>
          </p:cNvPr>
          <p:cNvPicPr>
            <a:picLocks noChangeAspect="1"/>
          </p:cNvPicPr>
          <p:nvPr/>
        </p:nvPicPr>
        <p:blipFill rotWithShape="1">
          <a:blip r:embed="rId5"/>
          <a:srcRect l="58690" t="33585" r="22363" b="53815"/>
          <a:stretch/>
        </p:blipFill>
        <p:spPr>
          <a:xfrm>
            <a:off x="5478225" y="2692241"/>
            <a:ext cx="864096" cy="864096"/>
          </a:xfrm>
          <a:prstGeom prst="rect">
            <a:avLst/>
          </a:prstGeom>
        </p:spPr>
      </p:pic>
      <p:pic>
        <p:nvPicPr>
          <p:cNvPr id="13" name="Content Placeholder 25">
            <a:extLst>
              <a:ext uri="{FF2B5EF4-FFF2-40B4-BE49-F238E27FC236}">
                <a16:creationId xmlns:a16="http://schemas.microsoft.com/office/drawing/2014/main" id="{8556A2D2-A353-6EA2-5A07-0DCD2130C8DF}"/>
              </a:ext>
            </a:extLst>
          </p:cNvPr>
          <p:cNvPicPr>
            <a:picLocks noChangeAspect="1"/>
          </p:cNvPicPr>
          <p:nvPr/>
        </p:nvPicPr>
        <p:blipFill rotWithShape="1">
          <a:blip r:embed="rId5"/>
          <a:srcRect l="17195" t="60447" r="45046" b="25346"/>
          <a:stretch/>
        </p:blipFill>
        <p:spPr>
          <a:xfrm>
            <a:off x="4434586" y="3779102"/>
            <a:ext cx="1296145" cy="733333"/>
          </a:xfrm>
          <a:prstGeom prst="rect">
            <a:avLst/>
          </a:prstGeom>
        </p:spPr>
      </p:pic>
      <p:pic>
        <p:nvPicPr>
          <p:cNvPr id="14" name="Picture 3">
            <a:extLst>
              <a:ext uri="{FF2B5EF4-FFF2-40B4-BE49-F238E27FC236}">
                <a16:creationId xmlns:a16="http://schemas.microsoft.com/office/drawing/2014/main" id="{B4B091AC-75BC-94D6-4BE5-27727F92E7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9283" y="3124289"/>
            <a:ext cx="897439" cy="717141"/>
          </a:xfrm>
          <a:prstGeom prst="rect">
            <a:avLst/>
          </a:prstGeom>
        </p:spPr>
      </p:pic>
      <p:pic>
        <p:nvPicPr>
          <p:cNvPr id="16" name="Picture 5">
            <a:extLst>
              <a:ext uri="{FF2B5EF4-FFF2-40B4-BE49-F238E27FC236}">
                <a16:creationId xmlns:a16="http://schemas.microsoft.com/office/drawing/2014/main" id="{12E51C09-6960-3D17-0BC8-BC79471CC797}"/>
              </a:ext>
            </a:extLst>
          </p:cNvPr>
          <p:cNvPicPr>
            <a:picLocks noChangeAspect="1"/>
          </p:cNvPicPr>
          <p:nvPr/>
        </p:nvPicPr>
        <p:blipFill rotWithShape="1">
          <a:blip r:embed="rId7"/>
          <a:srcRect l="45734" t="14130" r="10800" b="16693"/>
          <a:stretch/>
        </p:blipFill>
        <p:spPr>
          <a:xfrm>
            <a:off x="6233309" y="3931871"/>
            <a:ext cx="1140354" cy="1207277"/>
          </a:xfrm>
          <a:prstGeom prst="rect">
            <a:avLst/>
          </a:prstGeom>
          <a:ln w="44450">
            <a:solidFill>
              <a:schemeClr val="tx1"/>
            </a:solidFill>
          </a:ln>
        </p:spPr>
      </p:pic>
      <p:cxnSp>
        <p:nvCxnSpPr>
          <p:cNvPr id="17" name="Straight Arrow Connector 7">
            <a:extLst>
              <a:ext uri="{FF2B5EF4-FFF2-40B4-BE49-F238E27FC236}">
                <a16:creationId xmlns:a16="http://schemas.microsoft.com/office/drawing/2014/main" id="{123364AA-0D37-CA40-66B3-A035DEBFAD11}"/>
              </a:ext>
            </a:extLst>
          </p:cNvPr>
          <p:cNvCxnSpPr>
            <a:cxnSpLocks/>
          </p:cNvCxnSpPr>
          <p:nvPr/>
        </p:nvCxnSpPr>
        <p:spPr>
          <a:xfrm flipH="1" flipV="1">
            <a:off x="5576635" y="4512435"/>
            <a:ext cx="593379" cy="3337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23">
            <a:extLst>
              <a:ext uri="{FF2B5EF4-FFF2-40B4-BE49-F238E27FC236}">
                <a16:creationId xmlns:a16="http://schemas.microsoft.com/office/drawing/2014/main" id="{E5A06E1C-0A4C-B2F4-DCAE-F360451A6DCF}"/>
              </a:ext>
            </a:extLst>
          </p:cNvPr>
          <p:cNvCxnSpPr>
            <a:cxnSpLocks/>
          </p:cNvCxnSpPr>
          <p:nvPr/>
        </p:nvCxnSpPr>
        <p:spPr>
          <a:xfrm flipV="1">
            <a:off x="5774915" y="3608982"/>
            <a:ext cx="1454368" cy="3228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27">
            <a:extLst>
              <a:ext uri="{FF2B5EF4-FFF2-40B4-BE49-F238E27FC236}">
                <a16:creationId xmlns:a16="http://schemas.microsoft.com/office/drawing/2014/main" id="{DB3090E8-642B-7D8A-4F39-0F4669D09FAA}"/>
              </a:ext>
            </a:extLst>
          </p:cNvPr>
          <p:cNvCxnSpPr>
            <a:cxnSpLocks/>
          </p:cNvCxnSpPr>
          <p:nvPr/>
        </p:nvCxnSpPr>
        <p:spPr>
          <a:xfrm flipV="1">
            <a:off x="5232814" y="3406134"/>
            <a:ext cx="343821" cy="35019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28">
            <a:extLst>
              <a:ext uri="{FF2B5EF4-FFF2-40B4-BE49-F238E27FC236}">
                <a16:creationId xmlns:a16="http://schemas.microsoft.com/office/drawing/2014/main" id="{635591DA-8693-BB98-C58D-C030469CD3E8}"/>
              </a:ext>
            </a:extLst>
          </p:cNvPr>
          <p:cNvCxnSpPr>
            <a:cxnSpLocks/>
          </p:cNvCxnSpPr>
          <p:nvPr/>
        </p:nvCxnSpPr>
        <p:spPr>
          <a:xfrm flipH="1">
            <a:off x="4434587" y="4549908"/>
            <a:ext cx="180020" cy="4402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9">
            <a:extLst>
              <a:ext uri="{FF2B5EF4-FFF2-40B4-BE49-F238E27FC236}">
                <a16:creationId xmlns:a16="http://schemas.microsoft.com/office/drawing/2014/main" id="{B2BA307E-8FCD-43AA-FD0F-44D46BADC073}"/>
              </a:ext>
            </a:extLst>
          </p:cNvPr>
          <p:cNvCxnSpPr>
            <a:cxnSpLocks/>
          </p:cNvCxnSpPr>
          <p:nvPr/>
        </p:nvCxnSpPr>
        <p:spPr>
          <a:xfrm>
            <a:off x="5251923" y="4589770"/>
            <a:ext cx="2373532" cy="10581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31">
            <a:extLst>
              <a:ext uri="{FF2B5EF4-FFF2-40B4-BE49-F238E27FC236}">
                <a16:creationId xmlns:a16="http://schemas.microsoft.com/office/drawing/2014/main" id="{045CB95B-447A-8912-CF94-C80A337BEE2E}"/>
              </a:ext>
            </a:extLst>
          </p:cNvPr>
          <p:cNvCxnSpPr>
            <a:cxnSpLocks/>
          </p:cNvCxnSpPr>
          <p:nvPr/>
        </p:nvCxnSpPr>
        <p:spPr>
          <a:xfrm flipV="1">
            <a:off x="5060140" y="5665880"/>
            <a:ext cx="2313523" cy="102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36">
            <a:extLst>
              <a:ext uri="{FF2B5EF4-FFF2-40B4-BE49-F238E27FC236}">
                <a16:creationId xmlns:a16="http://schemas.microsoft.com/office/drawing/2014/main" id="{52E18FA3-5331-1A30-BD94-99D45B6C42C0}"/>
              </a:ext>
            </a:extLst>
          </p:cNvPr>
          <p:cNvCxnSpPr>
            <a:cxnSpLocks/>
          </p:cNvCxnSpPr>
          <p:nvPr/>
        </p:nvCxnSpPr>
        <p:spPr>
          <a:xfrm flipH="1">
            <a:off x="5060140" y="5971825"/>
            <a:ext cx="256531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38">
            <a:extLst>
              <a:ext uri="{FF2B5EF4-FFF2-40B4-BE49-F238E27FC236}">
                <a16:creationId xmlns:a16="http://schemas.microsoft.com/office/drawing/2014/main" id="{EA765D9D-8DA4-9DF5-0B90-7E26D9E9432D}"/>
              </a:ext>
            </a:extLst>
          </p:cNvPr>
          <p:cNvCxnSpPr>
            <a:cxnSpLocks/>
          </p:cNvCxnSpPr>
          <p:nvPr/>
        </p:nvCxnSpPr>
        <p:spPr>
          <a:xfrm flipH="1">
            <a:off x="5060140" y="5074337"/>
            <a:ext cx="889108" cy="2676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40">
            <a:extLst>
              <a:ext uri="{FF2B5EF4-FFF2-40B4-BE49-F238E27FC236}">
                <a16:creationId xmlns:a16="http://schemas.microsoft.com/office/drawing/2014/main" id="{FFEDBF2F-F1E3-1BFA-3610-D2EFC8C3DE00}"/>
              </a:ext>
            </a:extLst>
          </p:cNvPr>
          <p:cNvCxnSpPr>
            <a:cxnSpLocks/>
          </p:cNvCxnSpPr>
          <p:nvPr/>
        </p:nvCxnSpPr>
        <p:spPr>
          <a:xfrm flipH="1">
            <a:off x="4906867" y="3693568"/>
            <a:ext cx="2466796" cy="125993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42">
            <a:extLst>
              <a:ext uri="{FF2B5EF4-FFF2-40B4-BE49-F238E27FC236}">
                <a16:creationId xmlns:a16="http://schemas.microsoft.com/office/drawing/2014/main" id="{57F47A3E-40DC-8FC9-0E59-E60D06558BD3}"/>
              </a:ext>
            </a:extLst>
          </p:cNvPr>
          <p:cNvCxnSpPr>
            <a:cxnSpLocks/>
          </p:cNvCxnSpPr>
          <p:nvPr/>
        </p:nvCxnSpPr>
        <p:spPr>
          <a:xfrm>
            <a:off x="6073339" y="3445848"/>
            <a:ext cx="2053383" cy="12334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46">
            <a:extLst>
              <a:ext uri="{FF2B5EF4-FFF2-40B4-BE49-F238E27FC236}">
                <a16:creationId xmlns:a16="http://schemas.microsoft.com/office/drawing/2014/main" id="{42127EB8-7D2B-97AE-2F90-23DB904D9456}"/>
              </a:ext>
            </a:extLst>
          </p:cNvPr>
          <p:cNvCxnSpPr>
            <a:cxnSpLocks/>
          </p:cNvCxnSpPr>
          <p:nvPr/>
        </p:nvCxnSpPr>
        <p:spPr>
          <a:xfrm flipH="1">
            <a:off x="4975465" y="3445848"/>
            <a:ext cx="799450" cy="17729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1">
            <a:extLst>
              <a:ext uri="{FF2B5EF4-FFF2-40B4-BE49-F238E27FC236}">
                <a16:creationId xmlns:a16="http://schemas.microsoft.com/office/drawing/2014/main" id="{88002F10-7D97-285B-87C8-0A3E395AA6E5}"/>
              </a:ext>
            </a:extLst>
          </p:cNvPr>
          <p:cNvCxnSpPr>
            <a:cxnSpLocks/>
          </p:cNvCxnSpPr>
          <p:nvPr/>
        </p:nvCxnSpPr>
        <p:spPr>
          <a:xfrm flipH="1" flipV="1">
            <a:off x="5060140" y="4649534"/>
            <a:ext cx="2441743" cy="12182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2">
            <a:extLst>
              <a:ext uri="{FF2B5EF4-FFF2-40B4-BE49-F238E27FC236}">
                <a16:creationId xmlns:a16="http://schemas.microsoft.com/office/drawing/2014/main" id="{26D5FFED-899E-E0EF-CDE9-654F4F786F40}"/>
              </a:ext>
            </a:extLst>
          </p:cNvPr>
          <p:cNvGrpSpPr/>
          <p:nvPr/>
        </p:nvGrpSpPr>
        <p:grpSpPr>
          <a:xfrm>
            <a:off x="6035657" y="3871988"/>
            <a:ext cx="1454368" cy="1291930"/>
            <a:chOff x="1593346" y="3364593"/>
            <a:chExt cx="1416167" cy="1556227"/>
          </a:xfrm>
        </p:grpSpPr>
        <p:pic>
          <p:nvPicPr>
            <p:cNvPr id="30" name="Picture 2">
              <a:extLst>
                <a:ext uri="{FF2B5EF4-FFF2-40B4-BE49-F238E27FC236}">
                  <a16:creationId xmlns:a16="http://schemas.microsoft.com/office/drawing/2014/main" id="{1CCDB209-969B-1F0A-99DE-8D561E4791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3346" y="3364593"/>
              <a:ext cx="1416167" cy="1556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a:extLst>
                <a:ext uri="{FF2B5EF4-FFF2-40B4-BE49-F238E27FC236}">
                  <a16:creationId xmlns:a16="http://schemas.microsoft.com/office/drawing/2014/main" id="{455F6094-23E2-670E-9312-5FC2FD76684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1035" b="21433"/>
            <a:stretch/>
          </p:blipFill>
          <p:spPr bwMode="auto">
            <a:xfrm>
              <a:off x="1932831" y="4270849"/>
              <a:ext cx="737195" cy="4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2" name="Picture 10">
            <a:extLst>
              <a:ext uri="{FF2B5EF4-FFF2-40B4-BE49-F238E27FC236}">
                <a16:creationId xmlns:a16="http://schemas.microsoft.com/office/drawing/2014/main" id="{C6FB9AAA-1044-1C60-852F-6208304D0848}"/>
              </a:ext>
            </a:extLst>
          </p:cNvPr>
          <p:cNvPicPr>
            <a:picLocks noChangeAspect="1"/>
          </p:cNvPicPr>
          <p:nvPr/>
        </p:nvPicPr>
        <p:blipFill rotWithShape="1">
          <a:blip r:embed="rId5"/>
          <a:srcRect l="20525" t="85560" r="46318"/>
          <a:stretch/>
        </p:blipFill>
        <p:spPr>
          <a:xfrm>
            <a:off x="3409741" y="5118855"/>
            <a:ext cx="1512169" cy="990300"/>
          </a:xfrm>
          <a:prstGeom prst="rect">
            <a:avLst/>
          </a:prstGeom>
        </p:spPr>
      </p:pic>
    </p:spTree>
    <p:extLst>
      <p:ext uri="{BB962C8B-B14F-4D97-AF65-F5344CB8AC3E}">
        <p14:creationId xmlns:p14="http://schemas.microsoft.com/office/powerpoint/2010/main" val="151088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b="1" dirty="0">
                <a:solidFill>
                  <a:srgbClr val="009687"/>
                </a:solidFill>
                <a:latin typeface="Comfortaa" pitchFamily="2" charset="0"/>
                <a:cs typeface="Arial" panose="020B0604020202020204" pitchFamily="34" charset="0"/>
              </a:rPr>
              <a:t>Bespreking barrières</a:t>
            </a:r>
          </a:p>
        </p:txBody>
      </p:sp>
      <p:sp>
        <p:nvSpPr>
          <p:cNvPr id="4" name="Tijdelijke aanduiding voor inhoud 3"/>
          <p:cNvSpPr>
            <a:spLocks noGrp="1"/>
          </p:cNvSpPr>
          <p:nvPr>
            <p:ph idx="1"/>
          </p:nvPr>
        </p:nvSpPr>
        <p:spPr>
          <a:xfrm>
            <a:off x="1459394" y="1647463"/>
            <a:ext cx="10096729" cy="4690275"/>
          </a:xfrm>
        </p:spPr>
        <p:txBody>
          <a:bodyPr>
            <a:normAutofit/>
          </a:bodyPr>
          <a:lstStyle/>
          <a:p>
            <a:r>
              <a:rPr lang="nl-NL" dirty="0">
                <a:solidFill>
                  <a:srgbClr val="009687"/>
                </a:solidFill>
                <a:latin typeface="Roboto" panose="02000000000000000000" pitchFamily="2" charset="0"/>
                <a:ea typeface="Roboto" panose="02000000000000000000" pitchFamily="2" charset="0"/>
                <a:cs typeface="Roboto" panose="02000000000000000000" pitchFamily="2" charset="0"/>
              </a:rPr>
              <a:t>Welke barrières herken je? </a:t>
            </a:r>
          </a:p>
          <a:p>
            <a:endParaRPr lang="nl-NL" dirty="0">
              <a:solidFill>
                <a:srgbClr val="009687"/>
              </a:solidFill>
              <a:latin typeface="Roboto" panose="02000000000000000000" pitchFamily="2" charset="0"/>
              <a:ea typeface="Roboto" panose="02000000000000000000" pitchFamily="2" charset="0"/>
              <a:cs typeface="Roboto" panose="02000000000000000000" pitchFamily="2" charset="0"/>
            </a:endParaRPr>
          </a:p>
          <a:p>
            <a:r>
              <a:rPr lang="nl-NL" dirty="0">
                <a:solidFill>
                  <a:srgbClr val="009687"/>
                </a:solidFill>
                <a:latin typeface="Roboto" panose="02000000000000000000" pitchFamily="2" charset="0"/>
                <a:ea typeface="Roboto" panose="02000000000000000000" pitchFamily="2" charset="0"/>
                <a:cs typeface="Roboto" panose="02000000000000000000" pitchFamily="2" charset="0"/>
              </a:rPr>
              <a:t>Hoe kan je hier mee omgaan: tips en tricks</a:t>
            </a:r>
          </a:p>
          <a:p>
            <a:endParaRPr lang="nl-NL" dirty="0">
              <a:solidFill>
                <a:srgbClr val="009687"/>
              </a:solidFill>
              <a:latin typeface="Roboto" panose="02000000000000000000" pitchFamily="2" charset="0"/>
              <a:ea typeface="Roboto" panose="02000000000000000000" pitchFamily="2" charset="0"/>
              <a:cs typeface="Roboto" panose="02000000000000000000" pitchFamily="2" charset="0"/>
            </a:endParaRPr>
          </a:p>
          <a:p>
            <a:r>
              <a:rPr lang="nl-NL" dirty="0">
                <a:solidFill>
                  <a:srgbClr val="009687"/>
                </a:solidFill>
                <a:latin typeface="Roboto" panose="02000000000000000000" pitchFamily="2" charset="0"/>
                <a:ea typeface="Roboto" panose="02000000000000000000" pitchFamily="2" charset="0"/>
                <a:cs typeface="Roboto" panose="02000000000000000000" pitchFamily="2" charset="0"/>
              </a:rPr>
              <a:t>Leer en verbeterpunten voor de vakgroep</a:t>
            </a:r>
          </a:p>
          <a:p>
            <a:pPr marL="0" indent="0">
              <a:buNone/>
            </a:pPr>
            <a:endParaRPr lang="nl-NL" dirty="0">
              <a:solidFill>
                <a:srgbClr val="009687"/>
              </a:solidFill>
              <a:latin typeface="Roboto" panose="02000000000000000000" pitchFamily="2" charset="0"/>
              <a:ea typeface="Roboto" panose="02000000000000000000" pitchFamily="2" charset="0"/>
              <a:cs typeface="Roboto" panose="02000000000000000000" pitchFamily="2" charset="0"/>
            </a:endParaRP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spTree>
    <p:extLst>
      <p:ext uri="{BB962C8B-B14F-4D97-AF65-F5344CB8AC3E}">
        <p14:creationId xmlns:p14="http://schemas.microsoft.com/office/powerpoint/2010/main" val="3648392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b="1" dirty="0">
                <a:solidFill>
                  <a:srgbClr val="009687"/>
                </a:solidFill>
                <a:latin typeface="Comfortaa" pitchFamily="2" charset="0"/>
                <a:cs typeface="Arial" panose="020B0604020202020204" pitchFamily="34" charset="0"/>
              </a:rPr>
              <a:t>Maken van afspraken</a:t>
            </a:r>
          </a:p>
        </p:txBody>
      </p:sp>
      <p:sp>
        <p:nvSpPr>
          <p:cNvPr id="4" name="Tijdelijke aanduiding voor inhoud 3"/>
          <p:cNvSpPr>
            <a:spLocks noGrp="1"/>
          </p:cNvSpPr>
          <p:nvPr>
            <p:ph idx="1"/>
          </p:nvPr>
        </p:nvSpPr>
        <p:spPr>
          <a:xfrm>
            <a:off x="1459395" y="1056381"/>
            <a:ext cx="8457116" cy="1083177"/>
          </a:xfrm>
        </p:spPr>
        <p:txBody>
          <a:bodyPr>
            <a:normAutofit/>
          </a:bodyPr>
          <a:lstStyle/>
          <a:p>
            <a:r>
              <a:rPr lang="nl-NL" sz="2400" dirty="0">
                <a:solidFill>
                  <a:srgbClr val="009687"/>
                </a:solidFill>
                <a:latin typeface="Roboto" panose="02000000000000000000" pitchFamily="2" charset="0"/>
                <a:ea typeface="Roboto" panose="02000000000000000000" pitchFamily="2" charset="0"/>
                <a:cs typeface="Roboto" panose="02000000000000000000" pitchFamily="2" charset="0"/>
              </a:rPr>
              <a:t>Waar ga je mee aan de slag? Wie doet dat? </a:t>
            </a:r>
          </a:p>
          <a:p>
            <a:r>
              <a:rPr lang="nl-NL" sz="2400" dirty="0">
                <a:solidFill>
                  <a:srgbClr val="009687"/>
                </a:solidFill>
                <a:latin typeface="Roboto" panose="02000000000000000000" pitchFamily="2" charset="0"/>
                <a:ea typeface="Roboto" panose="02000000000000000000" pitchFamily="2" charset="0"/>
                <a:cs typeface="Roboto" panose="02000000000000000000" pitchFamily="2" charset="0"/>
              </a:rPr>
              <a:t>Hoe vervolgen? Bijvoorbeeld:  </a:t>
            </a:r>
          </a:p>
          <a:p>
            <a:endParaRPr lang="nl-NL" dirty="0">
              <a:solidFill>
                <a:srgbClr val="009687"/>
              </a:solidFill>
              <a:latin typeface="Roboto" panose="02000000000000000000" pitchFamily="2" charset="0"/>
              <a:ea typeface="Roboto" panose="02000000000000000000" pitchFamily="2" charset="0"/>
              <a:cs typeface="Roboto" panose="02000000000000000000" pitchFamily="2" charset="0"/>
            </a:endParaRP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graphicFrame>
        <p:nvGraphicFramePr>
          <p:cNvPr id="5" name="Table 2">
            <a:extLst>
              <a:ext uri="{FF2B5EF4-FFF2-40B4-BE49-F238E27FC236}">
                <a16:creationId xmlns:a16="http://schemas.microsoft.com/office/drawing/2014/main" id="{3C186462-D090-EB22-F257-CBE6C3E8C972}"/>
              </a:ext>
            </a:extLst>
          </p:cNvPr>
          <p:cNvGraphicFramePr>
            <a:graphicFrameLocks noGrp="1"/>
          </p:cNvGraphicFramePr>
          <p:nvPr>
            <p:extLst>
              <p:ext uri="{D42A27DB-BD31-4B8C-83A1-F6EECF244321}">
                <p14:modId xmlns:p14="http://schemas.microsoft.com/office/powerpoint/2010/main" val="319075246"/>
              </p:ext>
            </p:extLst>
          </p:nvPr>
        </p:nvGraphicFramePr>
        <p:xfrm>
          <a:off x="1568861" y="2088493"/>
          <a:ext cx="9054275" cy="4523388"/>
        </p:xfrm>
        <a:graphic>
          <a:graphicData uri="http://schemas.openxmlformats.org/drawingml/2006/table">
            <a:tbl>
              <a:tblPr firstRow="1" firstCol="1" bandRow="1">
                <a:tableStyleId>{912C8C85-51F0-491E-9774-3900AFEF0FD7}</a:tableStyleId>
              </a:tblPr>
              <a:tblGrid>
                <a:gridCol w="3017425">
                  <a:extLst>
                    <a:ext uri="{9D8B030D-6E8A-4147-A177-3AD203B41FA5}">
                      <a16:colId xmlns:a16="http://schemas.microsoft.com/office/drawing/2014/main" val="3188911279"/>
                    </a:ext>
                  </a:extLst>
                </a:gridCol>
                <a:gridCol w="3018425">
                  <a:extLst>
                    <a:ext uri="{9D8B030D-6E8A-4147-A177-3AD203B41FA5}">
                      <a16:colId xmlns:a16="http://schemas.microsoft.com/office/drawing/2014/main" val="1601607825"/>
                    </a:ext>
                  </a:extLst>
                </a:gridCol>
                <a:gridCol w="3018425">
                  <a:extLst>
                    <a:ext uri="{9D8B030D-6E8A-4147-A177-3AD203B41FA5}">
                      <a16:colId xmlns:a16="http://schemas.microsoft.com/office/drawing/2014/main" val="47589306"/>
                    </a:ext>
                  </a:extLst>
                </a:gridCol>
              </a:tblGrid>
              <a:tr h="559112">
                <a:tc>
                  <a:txBody>
                    <a:bodyPr/>
                    <a:lstStyle/>
                    <a:p>
                      <a:pPr algn="l">
                        <a:spcAft>
                          <a:spcPts val="0"/>
                        </a:spcAft>
                      </a:pPr>
                      <a:r>
                        <a:rPr lang="nl-BE" sz="2000" b="1" dirty="0">
                          <a:solidFill>
                            <a:srgbClr val="FFFFFF"/>
                          </a:solidFill>
                          <a:effectLst/>
                        </a:rPr>
                        <a:t>Onderwerp</a:t>
                      </a:r>
                      <a:endParaRPr lang="nl-NL"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nl-BE" sz="2000" b="1">
                          <a:solidFill>
                            <a:srgbClr val="FFFFFF"/>
                          </a:solidFill>
                          <a:effectLst/>
                        </a:rPr>
                        <a:t>Wat is de situatie op dit moment?</a:t>
                      </a:r>
                      <a:endParaRPr lang="nl-NL"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nl-BE" sz="2000" b="1" dirty="0">
                          <a:solidFill>
                            <a:srgbClr val="FFFFFF"/>
                          </a:solidFill>
                          <a:effectLst/>
                        </a:rPr>
                        <a:t>Waar willen we naartoe?</a:t>
                      </a:r>
                      <a:endParaRPr lang="nl-NL"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0813810"/>
                  </a:ext>
                </a:extLst>
              </a:tr>
              <a:tr h="838669">
                <a:tc>
                  <a:txBody>
                    <a:bodyPr/>
                    <a:lstStyle/>
                    <a:p>
                      <a:pPr algn="l">
                        <a:spcAft>
                          <a:spcPts val="0"/>
                        </a:spcAft>
                      </a:pPr>
                      <a:r>
                        <a:rPr lang="nl-BE" sz="1800" b="1" dirty="0">
                          <a:effectLst/>
                        </a:rPr>
                        <a:t>Allergie-anamnese en registratie bij nieuwe opnames</a:t>
                      </a:r>
                      <a:endParaRPr lang="nl-NL"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nl-BE" sz="2000" dirty="0">
                          <a:effectLst/>
                        </a:rPr>
                        <a:t> </a:t>
                      </a:r>
                      <a:endParaRPr lang="nl-NL"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endParaRPr lang="nl-NL"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14173097"/>
                  </a:ext>
                </a:extLst>
              </a:tr>
              <a:tr h="8386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1" dirty="0">
                          <a:effectLst/>
                        </a:rPr>
                        <a:t>Oude dossiers opschonen</a:t>
                      </a:r>
                      <a:endParaRPr lang="nl-NL" sz="1800" b="1" dirty="0">
                        <a:effectLst/>
                      </a:endParaRPr>
                    </a:p>
                    <a:p>
                      <a:pPr algn="l">
                        <a:spcAft>
                          <a:spcPts val="0"/>
                        </a:spcAft>
                      </a:pPr>
                      <a:endParaRPr lang="nl-NL"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nl-BE" sz="2000" dirty="0">
                          <a:effectLst/>
                        </a:rPr>
                        <a:t> </a:t>
                      </a:r>
                      <a:endParaRPr lang="nl-NL"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nl-BE" sz="2000" dirty="0">
                          <a:effectLst/>
                        </a:rPr>
                        <a:t> </a:t>
                      </a:r>
                      <a:endParaRPr lang="nl-NL"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25570566"/>
                  </a:ext>
                </a:extLst>
              </a:tr>
              <a:tr h="1118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1" dirty="0">
                          <a:effectLst/>
                        </a:rPr>
                        <a:t>Hoe, waar (ECD/EVS) en   door wie registreren</a:t>
                      </a:r>
                      <a:endParaRPr lang="nl-NL" sz="1800" b="1" dirty="0">
                        <a:effectLst/>
                      </a:endParaRPr>
                    </a:p>
                    <a:p>
                      <a:pPr algn="l">
                        <a:spcAft>
                          <a:spcPts val="0"/>
                        </a:spcAft>
                      </a:pPr>
                      <a:endParaRPr lang="nl-NL"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nl-BE" sz="2000" dirty="0">
                          <a:effectLst/>
                        </a:rPr>
                        <a:t> </a:t>
                      </a:r>
                      <a:endParaRPr lang="nl-NL"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51566317"/>
                  </a:ext>
                </a:extLst>
              </a:tr>
              <a:tr h="1118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1" dirty="0">
                          <a:effectLst/>
                        </a:rPr>
                        <a:t>Communicatie met patiënten en bij verwijzing</a:t>
                      </a:r>
                      <a:endParaRPr lang="nl-NL" sz="1800" b="1" dirty="0">
                        <a:effectLst/>
                      </a:endParaRPr>
                    </a:p>
                    <a:p>
                      <a:pPr algn="l">
                        <a:spcAft>
                          <a:spcPts val="0"/>
                        </a:spcAft>
                      </a:pPr>
                      <a:endParaRPr lang="nl-NL"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nl-BE" sz="2000" dirty="0">
                          <a:effectLst/>
                        </a:rPr>
                        <a:t> </a:t>
                      </a:r>
                      <a:endParaRPr lang="nl-NL"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endParaRPr lang="nl-NL"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24254368"/>
                  </a:ext>
                </a:extLst>
              </a:tr>
            </a:tbl>
          </a:graphicData>
        </a:graphic>
      </p:graphicFrame>
    </p:spTree>
    <p:extLst>
      <p:ext uri="{BB962C8B-B14F-4D97-AF65-F5344CB8AC3E}">
        <p14:creationId xmlns:p14="http://schemas.microsoft.com/office/powerpoint/2010/main" val="1757989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b="1" dirty="0">
                <a:solidFill>
                  <a:srgbClr val="009687"/>
                </a:solidFill>
                <a:latin typeface="Comfortaa" pitchFamily="2" charset="0"/>
                <a:cs typeface="Arial" panose="020B0604020202020204" pitchFamily="34" charset="0"/>
              </a:rPr>
              <a:t>Take-home</a:t>
            </a:r>
          </a:p>
        </p:txBody>
      </p:sp>
      <p:sp>
        <p:nvSpPr>
          <p:cNvPr id="4" name="Tijdelijke aanduiding voor inhoud 3"/>
          <p:cNvSpPr>
            <a:spLocks noGrp="1"/>
          </p:cNvSpPr>
          <p:nvPr>
            <p:ph idx="1"/>
          </p:nvPr>
        </p:nvSpPr>
        <p:spPr>
          <a:xfrm>
            <a:off x="1459394" y="1647463"/>
            <a:ext cx="10096729" cy="4690275"/>
          </a:xfrm>
        </p:spPr>
        <p:txBody>
          <a:bodyPr>
            <a:normAutofit/>
          </a:bodyPr>
          <a:lstStyle/>
          <a:p>
            <a:r>
              <a:rPr lang="nl-NL" sz="2400" dirty="0">
                <a:solidFill>
                  <a:srgbClr val="009687"/>
                </a:solidFill>
                <a:latin typeface="Roboto" panose="02000000000000000000" pitchFamily="2" charset="0"/>
                <a:ea typeface="Roboto" panose="02000000000000000000" pitchFamily="2" charset="0"/>
                <a:cs typeface="Roboto" panose="02000000000000000000" pitchFamily="2" charset="0"/>
              </a:rPr>
              <a:t>Allergielabel? Vaak wel mogelijk om het 1e keuze AB te geven</a:t>
            </a:r>
          </a:p>
          <a:p>
            <a:endParaRPr lang="nl-NL" sz="2400" dirty="0">
              <a:solidFill>
                <a:srgbClr val="009687"/>
              </a:solidFill>
              <a:latin typeface="Roboto" panose="02000000000000000000" pitchFamily="2" charset="0"/>
              <a:ea typeface="Roboto" panose="02000000000000000000" pitchFamily="2" charset="0"/>
              <a:cs typeface="Roboto" panose="02000000000000000000" pitchFamily="2" charset="0"/>
            </a:endParaRPr>
          </a:p>
          <a:p>
            <a:r>
              <a:rPr lang="nl-NL" sz="2400" dirty="0">
                <a:solidFill>
                  <a:srgbClr val="009687"/>
                </a:solidFill>
                <a:latin typeface="Roboto" panose="02000000000000000000" pitchFamily="2" charset="0"/>
                <a:ea typeface="Roboto" panose="02000000000000000000" pitchFamily="2" charset="0"/>
                <a:cs typeface="Roboto" panose="02000000000000000000" pitchFamily="2" charset="0"/>
              </a:rPr>
              <a:t>Onderscheid tussen </a:t>
            </a:r>
          </a:p>
          <a:p>
            <a:pPr lvl="1"/>
            <a:r>
              <a:rPr lang="nl-NL" b="1" dirty="0">
                <a:solidFill>
                  <a:srgbClr val="88BA14"/>
                </a:solidFill>
                <a:latin typeface="Roboto" panose="02000000000000000000" pitchFamily="2" charset="0"/>
                <a:ea typeface="Roboto" panose="02000000000000000000" pitchFamily="2" charset="0"/>
                <a:cs typeface="Roboto" panose="02000000000000000000" pitchFamily="2" charset="0"/>
              </a:rPr>
              <a:t>Bijwerking</a:t>
            </a:r>
            <a:r>
              <a:rPr lang="nl-NL" dirty="0">
                <a:solidFill>
                  <a:srgbClr val="009687"/>
                </a:solidFill>
                <a:latin typeface="Roboto" panose="02000000000000000000" pitchFamily="2" charset="0"/>
                <a:ea typeface="Roboto" panose="02000000000000000000" pitchFamily="2" charset="0"/>
                <a:cs typeface="Roboto" panose="02000000000000000000" pitchFamily="2" charset="0"/>
              </a:rPr>
              <a:t> en </a:t>
            </a:r>
            <a:r>
              <a:rPr lang="nl-NL" b="1" dirty="0">
                <a:solidFill>
                  <a:srgbClr val="88BA14"/>
                </a:solidFill>
                <a:latin typeface="Roboto" panose="02000000000000000000" pitchFamily="2" charset="0"/>
                <a:ea typeface="Roboto" panose="02000000000000000000" pitchFamily="2" charset="0"/>
                <a:cs typeface="Roboto" panose="02000000000000000000" pitchFamily="2" charset="0"/>
              </a:rPr>
              <a:t>allergie</a:t>
            </a:r>
          </a:p>
          <a:p>
            <a:pPr lvl="1"/>
            <a:r>
              <a:rPr lang="nl-NL" b="1" dirty="0">
                <a:solidFill>
                  <a:srgbClr val="88BA14"/>
                </a:solidFill>
                <a:latin typeface="Roboto" panose="02000000000000000000" pitchFamily="2" charset="0"/>
                <a:ea typeface="Roboto" panose="02000000000000000000" pitchFamily="2" charset="0"/>
                <a:cs typeface="Roboto" panose="02000000000000000000" pitchFamily="2" charset="0"/>
              </a:rPr>
              <a:t>Acuut</a:t>
            </a:r>
            <a:r>
              <a:rPr lang="nl-NL" dirty="0">
                <a:solidFill>
                  <a:srgbClr val="009687"/>
                </a:solidFill>
                <a:latin typeface="Roboto" panose="02000000000000000000" pitchFamily="2" charset="0"/>
                <a:ea typeface="Roboto" panose="02000000000000000000" pitchFamily="2" charset="0"/>
                <a:cs typeface="Roboto" panose="02000000000000000000" pitchFamily="2" charset="0"/>
              </a:rPr>
              <a:t> en </a:t>
            </a:r>
            <a:r>
              <a:rPr lang="nl-NL" b="1" dirty="0">
                <a:solidFill>
                  <a:srgbClr val="88BA14"/>
                </a:solidFill>
                <a:latin typeface="Roboto" panose="02000000000000000000" pitchFamily="2" charset="0"/>
                <a:ea typeface="Roboto" panose="02000000000000000000" pitchFamily="2" charset="0"/>
                <a:cs typeface="Roboto" panose="02000000000000000000" pitchFamily="2" charset="0"/>
              </a:rPr>
              <a:t>vertraagd</a:t>
            </a:r>
            <a:r>
              <a:rPr lang="nl-NL" dirty="0">
                <a:solidFill>
                  <a:srgbClr val="009687"/>
                </a:solidFill>
                <a:latin typeface="Roboto" panose="02000000000000000000" pitchFamily="2" charset="0"/>
                <a:ea typeface="Roboto" panose="02000000000000000000" pitchFamily="2" charset="0"/>
                <a:cs typeface="Roboto" panose="02000000000000000000" pitchFamily="2" charset="0"/>
              </a:rPr>
              <a:t> type allergie</a:t>
            </a:r>
          </a:p>
          <a:p>
            <a:endParaRPr lang="nl-NL" sz="2400" dirty="0">
              <a:solidFill>
                <a:srgbClr val="009687"/>
              </a:solidFill>
              <a:latin typeface="Roboto" panose="02000000000000000000" pitchFamily="2" charset="0"/>
              <a:ea typeface="Roboto" panose="02000000000000000000" pitchFamily="2" charset="0"/>
              <a:cs typeface="Roboto" panose="02000000000000000000" pitchFamily="2" charset="0"/>
            </a:endParaRPr>
          </a:p>
          <a:p>
            <a:r>
              <a:rPr lang="nl-NL" sz="2400" dirty="0">
                <a:solidFill>
                  <a:srgbClr val="009687"/>
                </a:solidFill>
                <a:latin typeface="Roboto" panose="02000000000000000000" pitchFamily="2" charset="0"/>
                <a:ea typeface="Roboto" panose="02000000000000000000" pitchFamily="2" charset="0"/>
                <a:cs typeface="Roboto" panose="02000000000000000000" pitchFamily="2" charset="0"/>
              </a:rPr>
              <a:t>Goede anamnese en registratie essentieel</a:t>
            </a:r>
          </a:p>
          <a:p>
            <a:endParaRPr lang="nl-NL" sz="2400" dirty="0">
              <a:solidFill>
                <a:srgbClr val="009687"/>
              </a:solidFill>
              <a:latin typeface="Roboto" panose="02000000000000000000" pitchFamily="2" charset="0"/>
              <a:ea typeface="Roboto" panose="02000000000000000000" pitchFamily="2" charset="0"/>
              <a:cs typeface="Roboto" panose="02000000000000000000" pitchFamily="2" charset="0"/>
            </a:endParaRPr>
          </a:p>
          <a:p>
            <a:r>
              <a:rPr lang="nl-NL" sz="2400" dirty="0" err="1">
                <a:solidFill>
                  <a:srgbClr val="009687"/>
                </a:solidFill>
                <a:latin typeface="Roboto" panose="02000000000000000000" pitchFamily="2" charset="0"/>
                <a:ea typeface="Roboto" panose="02000000000000000000" pitchFamily="2" charset="0"/>
                <a:cs typeface="Roboto" panose="02000000000000000000" pitchFamily="2" charset="0"/>
              </a:rPr>
              <a:t>Delabelen</a:t>
            </a:r>
            <a:r>
              <a:rPr lang="nl-NL" sz="2400" dirty="0">
                <a:solidFill>
                  <a:srgbClr val="009687"/>
                </a:solidFill>
                <a:latin typeface="Roboto" panose="02000000000000000000" pitchFamily="2" charset="0"/>
                <a:ea typeface="Roboto" panose="02000000000000000000" pitchFamily="2" charset="0"/>
                <a:cs typeface="Roboto" panose="02000000000000000000" pitchFamily="2" charset="0"/>
              </a:rPr>
              <a:t> en communicatie naar andere zorgverleners</a:t>
            </a:r>
          </a:p>
          <a:p>
            <a:endParaRPr lang="nl-NL" dirty="0">
              <a:solidFill>
                <a:srgbClr val="009687"/>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nl-NL" dirty="0">
              <a:solidFill>
                <a:srgbClr val="009687"/>
              </a:solidFill>
              <a:latin typeface="Roboto" panose="02000000000000000000" pitchFamily="2" charset="0"/>
              <a:ea typeface="Roboto" panose="02000000000000000000" pitchFamily="2" charset="0"/>
              <a:cs typeface="Roboto" panose="02000000000000000000" pitchFamily="2" charset="0"/>
            </a:endParaRP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spTree>
    <p:extLst>
      <p:ext uri="{BB962C8B-B14F-4D97-AF65-F5344CB8AC3E}">
        <p14:creationId xmlns:p14="http://schemas.microsoft.com/office/powerpoint/2010/main" val="107417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412195"/>
            <a:ext cx="9273209" cy="895558"/>
          </a:xfrm>
        </p:spPr>
        <p:txBody>
          <a:bodyPr>
            <a:normAutofit fontScale="90000"/>
          </a:bodyPr>
          <a:lstStyle/>
          <a:p>
            <a:r>
              <a:rPr lang="nl-NL" sz="6000" b="1" dirty="0">
                <a:solidFill>
                  <a:srgbClr val="009687"/>
                </a:solidFill>
                <a:latin typeface="Comfortaa" pitchFamily="2" charset="0"/>
                <a:cs typeface="Arial" panose="020B0604020202020204" pitchFamily="34" charset="0"/>
              </a:rPr>
              <a:t>Vragen?</a:t>
            </a: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spTree>
    <p:extLst>
      <p:ext uri="{BB962C8B-B14F-4D97-AF65-F5344CB8AC3E}">
        <p14:creationId xmlns:p14="http://schemas.microsoft.com/office/powerpoint/2010/main" val="330874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b="1" dirty="0">
                <a:solidFill>
                  <a:srgbClr val="009687"/>
                </a:solidFill>
                <a:latin typeface="Comfortaa" pitchFamily="2" charset="0"/>
                <a:cs typeface="Arial" panose="020B0604020202020204" pitchFamily="34" charset="0"/>
              </a:rPr>
              <a:t>Maken van afspraken </a:t>
            </a:r>
          </a:p>
        </p:txBody>
      </p:sp>
      <p:sp>
        <p:nvSpPr>
          <p:cNvPr id="4" name="Tijdelijke aanduiding voor inhoud 3"/>
          <p:cNvSpPr>
            <a:spLocks noGrp="1"/>
          </p:cNvSpPr>
          <p:nvPr>
            <p:ph idx="1"/>
          </p:nvPr>
        </p:nvSpPr>
        <p:spPr>
          <a:xfrm>
            <a:off x="1459394" y="1647463"/>
            <a:ext cx="10096729" cy="4690275"/>
          </a:xfrm>
        </p:spPr>
        <p:txBody>
          <a:bodyPr>
            <a:normAutofit/>
          </a:bodyPr>
          <a:lstStyle/>
          <a:p>
            <a:pPr marL="0" indent="0"/>
            <a:r>
              <a:rPr lang="nl-NL" altLang="nl-NL" sz="2400" dirty="0">
                <a:latin typeface="Roboto" panose="02000000000000000000" pitchFamily="2" charset="0"/>
                <a:ea typeface="Roboto" panose="02000000000000000000" pitchFamily="2" charset="0"/>
                <a:cs typeface="Roboto" panose="02000000000000000000" pitchFamily="2" charset="0"/>
              </a:rPr>
              <a:t> Afspraak 1</a:t>
            </a:r>
          </a:p>
          <a:p>
            <a:pPr marL="0" indent="0">
              <a:lnSpc>
                <a:spcPts val="2500"/>
              </a:lnSpc>
            </a:pPr>
            <a:r>
              <a:rPr lang="nl-NL" altLang="nl-NL" sz="2400" i="1" dirty="0">
                <a:solidFill>
                  <a:srgbClr val="009687"/>
                </a:solidFill>
                <a:latin typeface="Roboto" panose="02000000000000000000" pitchFamily="2" charset="0"/>
                <a:ea typeface="Roboto" panose="02000000000000000000" pitchFamily="2" charset="0"/>
                <a:cs typeface="Roboto" panose="02000000000000000000" pitchFamily="2" charset="0"/>
              </a:rPr>
              <a:t> Voeg hier het voorstel van de voorbereiders in voor de groepsafspraken over het voorkomen en tegengaan van antibioticaresistentie</a:t>
            </a:r>
          </a:p>
          <a:p>
            <a:pPr marL="0" indent="0">
              <a:lnSpc>
                <a:spcPts val="2500"/>
              </a:lnSpc>
            </a:pPr>
            <a:endParaRPr lang="nl-NL" altLang="nl-NL" sz="2400" dirty="0">
              <a:latin typeface="Roboto" panose="02000000000000000000" pitchFamily="2" charset="0"/>
              <a:ea typeface="Roboto" panose="02000000000000000000" pitchFamily="2" charset="0"/>
              <a:cs typeface="Roboto" panose="02000000000000000000" pitchFamily="2" charset="0"/>
            </a:endParaRPr>
          </a:p>
          <a:p>
            <a:pPr marL="0" indent="0"/>
            <a:r>
              <a:rPr lang="nl-NL" altLang="nl-NL" sz="24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Actie 1</a:t>
            </a:r>
          </a:p>
          <a:p>
            <a:pPr marL="0" indent="0">
              <a:lnSpc>
                <a:spcPts val="2500"/>
              </a:lnSpc>
            </a:pPr>
            <a:r>
              <a:rPr lang="nl-NL" altLang="nl-NL" sz="2400" i="1" dirty="0">
                <a:solidFill>
                  <a:srgbClr val="009687"/>
                </a:solidFill>
                <a:latin typeface="Roboto" panose="02000000000000000000" pitchFamily="2" charset="0"/>
                <a:ea typeface="Roboto" panose="02000000000000000000" pitchFamily="2" charset="0"/>
                <a:cs typeface="Roboto" panose="02000000000000000000" pitchFamily="2" charset="0"/>
              </a:rPr>
              <a:t> Voeg hier het voorstel van de voorbereiders in voor de bijbehorende actie.</a:t>
            </a:r>
          </a:p>
          <a:p>
            <a:pPr marL="0" indent="0">
              <a:lnSpc>
                <a:spcPts val="2500"/>
              </a:lnSpc>
            </a:pPr>
            <a:endParaRPr lang="nl-NL" altLang="nl-NL" sz="2400" dirty="0">
              <a:latin typeface="Roboto" panose="02000000000000000000" pitchFamily="2" charset="0"/>
              <a:ea typeface="Roboto" panose="02000000000000000000" pitchFamily="2" charset="0"/>
              <a:cs typeface="Roboto" panose="02000000000000000000" pitchFamily="2" charset="0"/>
            </a:endParaRPr>
          </a:p>
          <a:p>
            <a:pPr marL="0" indent="0"/>
            <a:r>
              <a:rPr lang="nl-NL" altLang="nl-NL" sz="24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Resultaatdoelstelling 1</a:t>
            </a:r>
          </a:p>
          <a:p>
            <a:pPr marL="0" indent="0"/>
            <a:r>
              <a:rPr lang="nl-NL" altLang="nl-NL" sz="2400" i="1" dirty="0">
                <a:solidFill>
                  <a:srgbClr val="009687"/>
                </a:solidFill>
                <a:latin typeface="Roboto" panose="02000000000000000000" pitchFamily="2" charset="0"/>
                <a:ea typeface="Roboto" panose="02000000000000000000" pitchFamily="2" charset="0"/>
                <a:cs typeface="Roboto" panose="02000000000000000000" pitchFamily="2" charset="0"/>
              </a:rPr>
              <a:t> Voeg hier het voorstel van de voorbereiders in voor de bijbehorende</a:t>
            </a:r>
          </a:p>
          <a:p>
            <a:pPr marL="0" indent="0">
              <a:lnSpc>
                <a:spcPts val="2500"/>
              </a:lnSpc>
            </a:pPr>
            <a:r>
              <a:rPr lang="nl-NL" altLang="nl-NL" sz="2400" i="1" dirty="0">
                <a:solidFill>
                  <a:srgbClr val="009687"/>
                </a:solidFill>
                <a:latin typeface="Roboto" panose="02000000000000000000" pitchFamily="2" charset="0"/>
                <a:ea typeface="Roboto" panose="02000000000000000000" pitchFamily="2" charset="0"/>
                <a:cs typeface="Roboto" panose="02000000000000000000" pitchFamily="2" charset="0"/>
              </a:rPr>
              <a:t> Resultaatdoelstelling</a:t>
            </a:r>
            <a:endParaRPr lang="nl-NL" altLang="nl-NL" sz="2400"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nl-NL" dirty="0">
              <a:solidFill>
                <a:srgbClr val="009687"/>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nl-NL" dirty="0">
              <a:solidFill>
                <a:srgbClr val="009687"/>
              </a:solidFill>
              <a:latin typeface="Roboto" panose="02000000000000000000" pitchFamily="2" charset="0"/>
              <a:ea typeface="Roboto" panose="02000000000000000000" pitchFamily="2" charset="0"/>
              <a:cs typeface="Roboto" panose="02000000000000000000" pitchFamily="2" charset="0"/>
            </a:endParaRP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spTree>
    <p:extLst>
      <p:ext uri="{BB962C8B-B14F-4D97-AF65-F5344CB8AC3E}">
        <p14:creationId xmlns:p14="http://schemas.microsoft.com/office/powerpoint/2010/main" val="218256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b="1" dirty="0">
                <a:solidFill>
                  <a:srgbClr val="009687"/>
                </a:solidFill>
                <a:latin typeface="Comfortaa" pitchFamily="2" charset="0"/>
                <a:cs typeface="Arial" panose="020B0604020202020204" pitchFamily="34" charset="0"/>
              </a:rPr>
              <a:t>Maken van afspraken </a:t>
            </a:r>
          </a:p>
        </p:txBody>
      </p:sp>
      <p:sp>
        <p:nvSpPr>
          <p:cNvPr id="4" name="Tijdelijke aanduiding voor inhoud 3"/>
          <p:cNvSpPr>
            <a:spLocks noGrp="1"/>
          </p:cNvSpPr>
          <p:nvPr>
            <p:ph idx="1"/>
          </p:nvPr>
        </p:nvSpPr>
        <p:spPr>
          <a:xfrm>
            <a:off x="1459394" y="1647463"/>
            <a:ext cx="10096729" cy="4690275"/>
          </a:xfrm>
        </p:spPr>
        <p:txBody>
          <a:bodyPr>
            <a:normAutofit/>
          </a:bodyPr>
          <a:lstStyle/>
          <a:p>
            <a:pPr marL="0" indent="0"/>
            <a:r>
              <a:rPr lang="nl-NL" altLang="nl-NL" sz="2400" dirty="0">
                <a:solidFill>
                  <a:schemeClr val="accent5">
                    <a:lumMod val="50000"/>
                  </a:schemeClr>
                </a:solidFill>
                <a:latin typeface="Arial" panose="020B0604020202020204" pitchFamily="34" charset="0"/>
                <a:cs typeface="Arial" panose="020B0604020202020204" pitchFamily="34" charset="0"/>
              </a:rPr>
              <a:t> Afspraak 2</a:t>
            </a:r>
          </a:p>
          <a:p>
            <a:pPr marL="0" indent="0">
              <a:lnSpc>
                <a:spcPts val="2500"/>
              </a:lnSpc>
            </a:pPr>
            <a:r>
              <a:rPr lang="nl-NL" altLang="nl-NL" sz="2400" i="1" dirty="0">
                <a:solidFill>
                  <a:srgbClr val="009687"/>
                </a:solidFill>
                <a:latin typeface="Arial" panose="020B0604020202020204" pitchFamily="34" charset="0"/>
                <a:cs typeface="Arial" panose="020B0604020202020204" pitchFamily="34" charset="0"/>
              </a:rPr>
              <a:t> Voeg hier het voorstel van de voorbereiders in voor de groepsafspraken over het voorkomen en tegengaan van antibioticaresistentie</a:t>
            </a:r>
            <a:endParaRPr lang="nl-NL" altLang="nl-NL" sz="2400" i="1" dirty="0">
              <a:solidFill>
                <a:srgbClr val="66CCFF"/>
              </a:solidFill>
              <a:latin typeface="Arial" panose="020B0604020202020204" pitchFamily="34" charset="0"/>
              <a:cs typeface="Arial" panose="020B0604020202020204" pitchFamily="34" charset="0"/>
            </a:endParaRPr>
          </a:p>
          <a:p>
            <a:pPr marL="0" indent="0">
              <a:lnSpc>
                <a:spcPts val="2500"/>
              </a:lnSpc>
            </a:pPr>
            <a:endParaRPr lang="nl-NL" altLang="nl-NL" sz="2400" dirty="0">
              <a:latin typeface="Arial" panose="020B0604020202020204" pitchFamily="34" charset="0"/>
              <a:cs typeface="Arial" panose="020B0604020202020204" pitchFamily="34" charset="0"/>
            </a:endParaRPr>
          </a:p>
          <a:p>
            <a:pPr marL="0" indent="0"/>
            <a:r>
              <a:rPr lang="nl-NL" altLang="nl-NL" sz="2400" dirty="0">
                <a:solidFill>
                  <a:schemeClr val="accent5">
                    <a:lumMod val="50000"/>
                  </a:schemeClr>
                </a:solidFill>
                <a:latin typeface="Arial" panose="020B0604020202020204" pitchFamily="34" charset="0"/>
                <a:cs typeface="Arial" panose="020B0604020202020204" pitchFamily="34" charset="0"/>
              </a:rPr>
              <a:t> Actie 2</a:t>
            </a:r>
          </a:p>
          <a:p>
            <a:pPr marL="0" indent="0">
              <a:lnSpc>
                <a:spcPts val="2500"/>
              </a:lnSpc>
            </a:pPr>
            <a:r>
              <a:rPr lang="nl-NL" altLang="nl-NL" sz="2400" i="1" dirty="0">
                <a:solidFill>
                  <a:srgbClr val="009687"/>
                </a:solidFill>
                <a:latin typeface="Arial" panose="020B0604020202020204" pitchFamily="34" charset="0"/>
                <a:cs typeface="Arial" panose="020B0604020202020204" pitchFamily="34" charset="0"/>
              </a:rPr>
              <a:t> Voeg hier het voorstel van de voorbereiders in voor de bijbehorende actie</a:t>
            </a:r>
          </a:p>
          <a:p>
            <a:pPr marL="0" indent="0">
              <a:lnSpc>
                <a:spcPts val="2500"/>
              </a:lnSpc>
            </a:pPr>
            <a:endParaRPr lang="nl-NL" altLang="nl-NL" sz="2400" dirty="0">
              <a:latin typeface="Arial" panose="020B0604020202020204" pitchFamily="34" charset="0"/>
              <a:cs typeface="Arial" panose="020B0604020202020204" pitchFamily="34" charset="0"/>
            </a:endParaRPr>
          </a:p>
          <a:p>
            <a:pPr marL="0" indent="0"/>
            <a:r>
              <a:rPr lang="nl-NL" altLang="nl-NL" sz="2400" dirty="0">
                <a:solidFill>
                  <a:schemeClr val="accent5">
                    <a:lumMod val="50000"/>
                  </a:schemeClr>
                </a:solidFill>
                <a:latin typeface="Arial" panose="020B0604020202020204" pitchFamily="34" charset="0"/>
                <a:cs typeface="Arial" panose="020B0604020202020204" pitchFamily="34" charset="0"/>
              </a:rPr>
              <a:t> Resultaatdoelstelling 2</a:t>
            </a:r>
          </a:p>
          <a:p>
            <a:pPr marL="0" indent="0">
              <a:lnSpc>
                <a:spcPts val="2500"/>
              </a:lnSpc>
            </a:pPr>
            <a:r>
              <a:rPr lang="nl-NL" altLang="nl-NL" sz="2400" i="1" dirty="0">
                <a:solidFill>
                  <a:srgbClr val="009687"/>
                </a:solidFill>
                <a:latin typeface="Arial" panose="020B0604020202020204" pitchFamily="34" charset="0"/>
                <a:cs typeface="Arial" panose="020B0604020202020204" pitchFamily="34" charset="0"/>
              </a:rPr>
              <a:t> Voeg hier het voorstel van de voorbereiders in voor de bijbehorende</a:t>
            </a:r>
          </a:p>
          <a:p>
            <a:pPr marL="0" indent="0">
              <a:lnSpc>
                <a:spcPts val="2500"/>
              </a:lnSpc>
            </a:pPr>
            <a:r>
              <a:rPr lang="nl-NL" altLang="nl-NL" sz="2400" i="1" dirty="0">
                <a:solidFill>
                  <a:srgbClr val="009687"/>
                </a:solidFill>
                <a:latin typeface="Arial" panose="020B0604020202020204" pitchFamily="34" charset="0"/>
                <a:cs typeface="Arial" panose="020B0604020202020204" pitchFamily="34" charset="0"/>
              </a:rPr>
              <a:t> Resultaatdoelstelling</a:t>
            </a:r>
            <a:endParaRPr lang="nl-NL" altLang="nl-NL" sz="2400" dirty="0">
              <a:solidFill>
                <a:srgbClr val="009687"/>
              </a:solidFill>
              <a:latin typeface="Arial" panose="020B0604020202020204" pitchFamily="34" charset="0"/>
              <a:cs typeface="Arial" panose="020B0604020202020204" pitchFamily="34" charset="0"/>
            </a:endParaRPr>
          </a:p>
          <a:p>
            <a:pPr marL="0" indent="0">
              <a:lnSpc>
                <a:spcPts val="2500"/>
              </a:lnSpc>
            </a:pPr>
            <a:endParaRPr lang="nl-NL" altLang="nl-NL" sz="2400"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nl-NL" dirty="0">
              <a:solidFill>
                <a:srgbClr val="009687"/>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nl-NL" dirty="0">
              <a:solidFill>
                <a:srgbClr val="009687"/>
              </a:solidFill>
              <a:latin typeface="Roboto" panose="02000000000000000000" pitchFamily="2" charset="0"/>
              <a:ea typeface="Roboto" panose="02000000000000000000" pitchFamily="2" charset="0"/>
              <a:cs typeface="Roboto" panose="02000000000000000000" pitchFamily="2" charset="0"/>
            </a:endParaRP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spTree>
    <p:extLst>
      <p:ext uri="{BB962C8B-B14F-4D97-AF65-F5344CB8AC3E}">
        <p14:creationId xmlns:p14="http://schemas.microsoft.com/office/powerpoint/2010/main" val="3704071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a:extLst>
              <a:ext uri="{FF2B5EF4-FFF2-40B4-BE49-F238E27FC236}">
                <a16:creationId xmlns:a16="http://schemas.microsoft.com/office/drawing/2014/main" id="{0842CCC6-1533-36AC-E9DF-B9F3D88A6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940" y="2267978"/>
            <a:ext cx="6450119" cy="2322043"/>
          </a:xfrm>
          <a:prstGeom prst="rect">
            <a:avLst/>
          </a:prstGeom>
        </p:spPr>
      </p:pic>
    </p:spTree>
    <p:extLst>
      <p:ext uri="{BB962C8B-B14F-4D97-AF65-F5344CB8AC3E}">
        <p14:creationId xmlns:p14="http://schemas.microsoft.com/office/powerpoint/2010/main" val="56241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lstStyle/>
          <a:p>
            <a:r>
              <a:rPr lang="nl-NL" b="1" dirty="0">
                <a:solidFill>
                  <a:srgbClr val="009687"/>
                </a:solidFill>
                <a:latin typeface="Comfortaa" pitchFamily="2" charset="0"/>
                <a:cs typeface="Arial" panose="020B0604020202020204" pitchFamily="34" charset="0"/>
              </a:rPr>
              <a:t>Programma</a:t>
            </a:r>
          </a:p>
        </p:txBody>
      </p:sp>
      <p:sp>
        <p:nvSpPr>
          <p:cNvPr id="4" name="Tijdelijke aanduiding voor inhoud 3"/>
          <p:cNvSpPr>
            <a:spLocks noGrp="1"/>
          </p:cNvSpPr>
          <p:nvPr>
            <p:ph idx="1"/>
          </p:nvPr>
        </p:nvSpPr>
        <p:spPr>
          <a:xfrm>
            <a:off x="1459395" y="1647464"/>
            <a:ext cx="9525002" cy="3563072"/>
          </a:xfrm>
        </p:spPr>
        <p:txBody>
          <a:bodyPr>
            <a:normAutofit fontScale="92500" lnSpcReduction="10000"/>
          </a:bodyPr>
          <a:lstStyle/>
          <a:p>
            <a:r>
              <a:rPr lang="en-US" b="1" dirty="0" err="1">
                <a:solidFill>
                  <a:srgbClr val="009687"/>
                </a:solidFill>
                <a:latin typeface="Roboto" panose="020F0502020204030204" pitchFamily="2" charset="0"/>
                <a:ea typeface="Roboto" panose="020F0502020204030204" pitchFamily="2" charset="0"/>
                <a:cs typeface="Roboto" panose="020F0502020204030204" pitchFamily="2" charset="0"/>
              </a:rPr>
              <a:t>Deel</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b="1" dirty="0">
                <a:solidFill>
                  <a:srgbClr val="009687"/>
                </a:solidFill>
                <a:latin typeface="Roboto" panose="020F0502020204030204" pitchFamily="2" charset="0"/>
                <a:ea typeface="Roboto" panose="020F0502020204030204" pitchFamily="2" charset="0"/>
                <a:cs typeface="Roboto" panose="020F0502020204030204" pitchFamily="2" charset="0"/>
              </a:rPr>
              <a:t>1</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Inleiding</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en</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Herhaling</a:t>
            </a:r>
            <a:endParaRPr lang="en-US" dirty="0">
              <a:solidFill>
                <a:srgbClr val="009687"/>
              </a:solidFill>
              <a:latin typeface="Roboto" panose="020F0502020204030204" pitchFamily="2" charset="0"/>
              <a:ea typeface="Roboto" panose="020F0502020204030204" pitchFamily="2" charset="0"/>
              <a:cs typeface="Roboto" panose="020F0502020204030204" pitchFamily="2" charset="0"/>
            </a:endParaRPr>
          </a:p>
          <a:p>
            <a:endParaRPr lang="en-US"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en-US" sz="2600" dirty="0" err="1">
                <a:solidFill>
                  <a:srgbClr val="009687"/>
                </a:solidFill>
                <a:latin typeface="Roboto" panose="020F0502020204030204" pitchFamily="2" charset="0"/>
                <a:ea typeface="Roboto" panose="020F0502020204030204" pitchFamily="2" charset="0"/>
                <a:cs typeface="Roboto" panose="020F0502020204030204" pitchFamily="2" charset="0"/>
              </a:rPr>
              <a:t>Bevragen</a:t>
            </a:r>
            <a:r>
              <a:rPr lang="en-US" sz="2600"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sz="2600" dirty="0" err="1">
                <a:solidFill>
                  <a:srgbClr val="009687"/>
                </a:solidFill>
                <a:latin typeface="Roboto" panose="020F0502020204030204" pitchFamily="2" charset="0"/>
                <a:ea typeface="Roboto" panose="020F0502020204030204" pitchFamily="2" charset="0"/>
                <a:cs typeface="Roboto" panose="020F0502020204030204" pitchFamily="2" charset="0"/>
              </a:rPr>
              <a:t>inhoudsdeskundige</a:t>
            </a:r>
            <a:endParaRPr lang="en-US" sz="2600" dirty="0">
              <a:solidFill>
                <a:srgbClr val="009687"/>
              </a:solidFill>
              <a:latin typeface="Roboto" panose="020F0502020204030204" pitchFamily="2" charset="0"/>
              <a:ea typeface="Roboto" panose="020F0502020204030204" pitchFamily="2" charset="0"/>
              <a:cs typeface="Roboto" panose="020F0502020204030204" pitchFamily="2" charset="0"/>
            </a:endParaRPr>
          </a:p>
          <a:p>
            <a:endParaRPr lang="en-US"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en-US" b="1" dirty="0" err="1">
                <a:solidFill>
                  <a:srgbClr val="009687"/>
                </a:solidFill>
                <a:latin typeface="Roboto" panose="020F0502020204030204" pitchFamily="2" charset="0"/>
                <a:ea typeface="Roboto" panose="020F0502020204030204" pitchFamily="2" charset="0"/>
                <a:cs typeface="Roboto" panose="020F0502020204030204" pitchFamily="2" charset="0"/>
              </a:rPr>
              <a:t>Deel</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b="1" dirty="0">
                <a:solidFill>
                  <a:srgbClr val="009687"/>
                </a:solidFill>
                <a:latin typeface="Roboto" panose="020F0502020204030204" pitchFamily="2" charset="0"/>
                <a:ea typeface="Roboto" panose="020F0502020204030204" pitchFamily="2" charset="0"/>
                <a:cs typeface="Roboto" panose="020F0502020204030204" pitchFamily="2" charset="0"/>
              </a:rPr>
              <a:t>2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Besluitvorming</a:t>
            </a:r>
            <a:endParaRPr lang="en-US" dirty="0">
              <a:solidFill>
                <a:srgbClr val="009687"/>
              </a:solidFill>
              <a:latin typeface="Roboto" panose="020F0502020204030204" pitchFamily="2" charset="0"/>
              <a:ea typeface="Roboto" panose="020F0502020204030204" pitchFamily="2" charset="0"/>
              <a:cs typeface="Roboto" panose="020F0502020204030204" pitchFamily="2" charset="0"/>
            </a:endParaRPr>
          </a:p>
          <a:p>
            <a:endParaRPr lang="en-US"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en-US" sz="2600" dirty="0" err="1">
                <a:solidFill>
                  <a:srgbClr val="009687"/>
                </a:solidFill>
                <a:latin typeface="Roboto" panose="020F0502020204030204" pitchFamily="2" charset="0"/>
                <a:ea typeface="Roboto" panose="020F0502020204030204" pitchFamily="2" charset="0"/>
                <a:cs typeface="Roboto" panose="020F0502020204030204" pitchFamily="2" charset="0"/>
              </a:rPr>
              <a:t>Beoordelen</a:t>
            </a:r>
            <a:r>
              <a:rPr lang="en-US" sz="2600"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sz="2600" dirty="0" err="1">
                <a:solidFill>
                  <a:srgbClr val="009687"/>
                </a:solidFill>
                <a:latin typeface="Roboto" panose="020F0502020204030204" pitchFamily="2" charset="0"/>
                <a:ea typeface="Roboto" panose="020F0502020204030204" pitchFamily="2" charset="0"/>
                <a:cs typeface="Roboto" panose="020F0502020204030204" pitchFamily="2" charset="0"/>
              </a:rPr>
              <a:t>en</a:t>
            </a:r>
            <a:r>
              <a:rPr lang="en-US" sz="2600"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sz="2600" dirty="0" err="1">
                <a:solidFill>
                  <a:srgbClr val="009687"/>
                </a:solidFill>
                <a:latin typeface="Roboto" panose="020F0502020204030204" pitchFamily="2" charset="0"/>
                <a:ea typeface="Roboto" panose="020F0502020204030204" pitchFamily="2" charset="0"/>
                <a:cs typeface="Roboto" panose="020F0502020204030204" pitchFamily="2" charset="0"/>
              </a:rPr>
              <a:t>bespreken</a:t>
            </a:r>
            <a:r>
              <a:rPr lang="en-US" sz="2600" dirty="0">
                <a:solidFill>
                  <a:srgbClr val="009687"/>
                </a:solidFill>
                <a:latin typeface="Roboto" panose="020F0502020204030204" pitchFamily="2" charset="0"/>
                <a:ea typeface="Roboto" panose="020F0502020204030204" pitchFamily="2" charset="0"/>
                <a:cs typeface="Roboto" panose="020F0502020204030204" pitchFamily="2" charset="0"/>
              </a:rPr>
              <a:t> eigen </a:t>
            </a:r>
            <a:r>
              <a:rPr lang="en-US" sz="2600" dirty="0" err="1">
                <a:solidFill>
                  <a:srgbClr val="009687"/>
                </a:solidFill>
                <a:latin typeface="Roboto" panose="020F0502020204030204" pitchFamily="2" charset="0"/>
                <a:ea typeface="Roboto" panose="020F0502020204030204" pitchFamily="2" charset="0"/>
                <a:cs typeface="Roboto" panose="020F0502020204030204" pitchFamily="2" charset="0"/>
              </a:rPr>
              <a:t>registraties</a:t>
            </a:r>
            <a:r>
              <a:rPr lang="en-US" sz="2600" dirty="0">
                <a:solidFill>
                  <a:srgbClr val="009687"/>
                </a:solidFill>
                <a:latin typeface="Roboto" panose="020F0502020204030204" pitchFamily="2" charset="0"/>
                <a:ea typeface="Roboto" panose="020F0502020204030204" pitchFamily="2" charset="0"/>
                <a:cs typeface="Roboto" panose="020F0502020204030204" pitchFamily="2" charset="0"/>
              </a:rPr>
              <a:t> 	</a:t>
            </a:r>
          </a:p>
          <a:p>
            <a:r>
              <a:rPr lang="en-US" sz="2600" dirty="0" err="1">
                <a:solidFill>
                  <a:srgbClr val="009687"/>
                </a:solidFill>
                <a:latin typeface="Roboto" panose="020F0502020204030204" pitchFamily="2" charset="0"/>
                <a:ea typeface="Roboto" panose="020F0502020204030204" pitchFamily="2" charset="0"/>
                <a:cs typeface="Roboto" panose="020F0502020204030204" pitchFamily="2" charset="0"/>
              </a:rPr>
              <a:t>Werkafspraken</a:t>
            </a:r>
            <a:r>
              <a:rPr lang="en-US" sz="2600"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sz="2600" dirty="0" err="1">
                <a:solidFill>
                  <a:srgbClr val="009687"/>
                </a:solidFill>
                <a:latin typeface="Roboto" panose="020F0502020204030204" pitchFamily="2" charset="0"/>
                <a:ea typeface="Roboto" panose="020F0502020204030204" pitchFamily="2" charset="0"/>
                <a:cs typeface="Roboto" panose="020F0502020204030204" pitchFamily="2" charset="0"/>
              </a:rPr>
              <a:t>maken</a:t>
            </a:r>
            <a:endParaRPr lang="en-US" sz="2600" dirty="0">
              <a:solidFill>
                <a:srgbClr val="009687"/>
              </a:solidFill>
              <a:latin typeface="Roboto" panose="020F0502020204030204" pitchFamily="2" charset="0"/>
              <a:ea typeface="Roboto" panose="020F0502020204030204" pitchFamily="2" charset="0"/>
              <a:cs typeface="Roboto" panose="020F0502020204030204" pitchFamily="2" charset="0"/>
            </a:endParaRP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3"/>
          <a:stretch>
            <a:fillRect/>
          </a:stretch>
        </p:blipFill>
        <p:spPr>
          <a:xfrm>
            <a:off x="0" y="0"/>
            <a:ext cx="1085850" cy="6858000"/>
          </a:xfrm>
          <a:prstGeom prst="rect">
            <a:avLst/>
          </a:prstGeom>
        </p:spPr>
      </p:pic>
    </p:spTree>
    <p:extLst>
      <p:ext uri="{BB962C8B-B14F-4D97-AF65-F5344CB8AC3E}">
        <p14:creationId xmlns:p14="http://schemas.microsoft.com/office/powerpoint/2010/main" val="3174019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35438" y="1337814"/>
            <a:ext cx="605753" cy="605753"/>
          </a:xfrm>
          <a:prstGeom prst="rect">
            <a:avLst/>
          </a:prstGeom>
        </p:spPr>
      </p:pic>
      <p:pic>
        <p:nvPicPr>
          <p:cNvPr id="6" name="Afbeelding 5"/>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6484" y="2533203"/>
            <a:ext cx="559637" cy="494403"/>
          </a:xfrm>
          <a:prstGeom prst="rect">
            <a:avLst/>
          </a:prstGeom>
        </p:spPr>
      </p:pic>
      <p:pic>
        <p:nvPicPr>
          <p:cNvPr id="7" name="Afbeelding 6"/>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3152" y="5894579"/>
            <a:ext cx="570876" cy="570876"/>
          </a:xfrm>
          <a:prstGeom prst="rect">
            <a:avLst/>
          </a:prstGeom>
        </p:spPr>
      </p:pic>
      <p:pic>
        <p:nvPicPr>
          <p:cNvPr id="8" name="Afbeelding 7"/>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18773" y="282181"/>
            <a:ext cx="669822" cy="669822"/>
          </a:xfrm>
          <a:prstGeom prst="rect">
            <a:avLst/>
          </a:prstGeom>
        </p:spPr>
      </p:pic>
      <p:pic>
        <p:nvPicPr>
          <p:cNvPr id="9" name="Afbeelding 8"/>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18773" y="4751404"/>
            <a:ext cx="606318" cy="607343"/>
          </a:xfrm>
          <a:prstGeom prst="rect">
            <a:avLst/>
          </a:prstGeom>
        </p:spPr>
      </p:pic>
      <p:pic>
        <p:nvPicPr>
          <p:cNvPr id="10" name="Afbeelding 9"/>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51180" y="3656542"/>
            <a:ext cx="573195" cy="572227"/>
          </a:xfrm>
          <a:prstGeom prst="rect">
            <a:avLst/>
          </a:prstGeom>
        </p:spPr>
      </p:pic>
      <p:cxnSp>
        <p:nvCxnSpPr>
          <p:cNvPr id="12" name="Rechte verbindingslijn 11"/>
          <p:cNvCxnSpPr/>
          <p:nvPr/>
        </p:nvCxnSpPr>
        <p:spPr>
          <a:xfrm>
            <a:off x="965498" y="128814"/>
            <a:ext cx="0" cy="66044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111130" y="128814"/>
            <a:ext cx="0" cy="66044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Afbeelding 2">
            <a:extLst>
              <a:ext uri="{FF2B5EF4-FFF2-40B4-BE49-F238E27FC236}">
                <a16:creationId xmlns:a16="http://schemas.microsoft.com/office/drawing/2014/main" id="{B7E9D0AD-1F04-9E93-F417-4DEA244C5F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1459" y="2368871"/>
            <a:ext cx="5889601" cy="2120257"/>
          </a:xfrm>
          <a:prstGeom prst="rect">
            <a:avLst/>
          </a:prstGeom>
        </p:spPr>
      </p:pic>
    </p:spTree>
    <p:extLst>
      <p:ext uri="{BB962C8B-B14F-4D97-AF65-F5344CB8AC3E}">
        <p14:creationId xmlns:p14="http://schemas.microsoft.com/office/powerpoint/2010/main" val="836444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28033" y="6002831"/>
            <a:ext cx="635984" cy="635984"/>
          </a:xfrm>
          <a:prstGeom prst="rect">
            <a:avLst/>
          </a:prstGeom>
        </p:spPr>
      </p:pic>
      <p:pic>
        <p:nvPicPr>
          <p:cNvPr id="6" name="Afbeelding 5"/>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623475" y="6061284"/>
            <a:ext cx="587566" cy="519077"/>
          </a:xfrm>
          <a:prstGeom prst="rect">
            <a:avLst/>
          </a:prstGeom>
        </p:spPr>
      </p:pic>
      <p:pic>
        <p:nvPicPr>
          <p:cNvPr id="7" name="Afbeelding 6"/>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122734" y="6044767"/>
            <a:ext cx="599366" cy="599366"/>
          </a:xfrm>
          <a:prstGeom prst="rect">
            <a:avLst/>
          </a:prstGeom>
        </p:spPr>
      </p:pic>
      <p:pic>
        <p:nvPicPr>
          <p:cNvPr id="8" name="Afbeelding 7"/>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15304" y="5972561"/>
            <a:ext cx="703250" cy="703250"/>
          </a:xfrm>
          <a:prstGeom prst="rect">
            <a:avLst/>
          </a:prstGeom>
        </p:spPr>
      </p:pic>
      <p:pic>
        <p:nvPicPr>
          <p:cNvPr id="9" name="Afbeelding 8"/>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189756" y="6025624"/>
            <a:ext cx="636576" cy="637653"/>
          </a:xfrm>
          <a:prstGeom prst="rect">
            <a:avLst/>
          </a:prstGeom>
        </p:spPr>
      </p:pic>
      <p:pic>
        <p:nvPicPr>
          <p:cNvPr id="10" name="Afbeelding 9"/>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397288" y="6020429"/>
            <a:ext cx="601801" cy="600785"/>
          </a:xfrm>
          <a:prstGeom prst="rect">
            <a:avLst/>
          </a:prstGeom>
        </p:spPr>
      </p:pic>
      <p:cxnSp>
        <p:nvCxnSpPr>
          <p:cNvPr id="12" name="Rechte verbindingslijn 11"/>
          <p:cNvCxnSpPr/>
          <p:nvPr/>
        </p:nvCxnSpPr>
        <p:spPr>
          <a:xfrm>
            <a:off x="378683" y="5846614"/>
            <a:ext cx="11351491" cy="0"/>
          </a:xfrm>
          <a:prstGeom prst="line">
            <a:avLst/>
          </a:prstGeom>
          <a:ln w="12700">
            <a:solidFill>
              <a:srgbClr val="EAF5FC"/>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387919" y="6747160"/>
            <a:ext cx="11351491" cy="0"/>
          </a:xfrm>
          <a:prstGeom prst="line">
            <a:avLst/>
          </a:prstGeom>
          <a:ln w="12700">
            <a:solidFill>
              <a:srgbClr val="EAF5FC"/>
            </a:solidFill>
          </a:ln>
        </p:spPr>
        <p:style>
          <a:lnRef idx="1">
            <a:schemeClr val="accent1"/>
          </a:lnRef>
          <a:fillRef idx="0">
            <a:schemeClr val="accent1"/>
          </a:fillRef>
          <a:effectRef idx="0">
            <a:schemeClr val="accent1"/>
          </a:effectRef>
          <a:fontRef idx="minor">
            <a:schemeClr val="tx1"/>
          </a:fontRef>
        </p:style>
      </p:cxnSp>
      <p:pic>
        <p:nvPicPr>
          <p:cNvPr id="3" name="Afbeelding 2">
            <a:extLst>
              <a:ext uri="{FF2B5EF4-FFF2-40B4-BE49-F238E27FC236}">
                <a16:creationId xmlns:a16="http://schemas.microsoft.com/office/drawing/2014/main" id="{D08B4027-0A28-F981-F2C7-9F50970A3B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70940" y="1766532"/>
            <a:ext cx="6450119" cy="2322043"/>
          </a:xfrm>
          <a:prstGeom prst="rect">
            <a:avLst/>
          </a:prstGeom>
        </p:spPr>
      </p:pic>
    </p:spTree>
    <p:extLst>
      <p:ext uri="{BB962C8B-B14F-4D97-AF65-F5344CB8AC3E}">
        <p14:creationId xmlns:p14="http://schemas.microsoft.com/office/powerpoint/2010/main" val="4193334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lstStyle/>
          <a:p>
            <a:r>
              <a:rPr lang="nl-NL" b="1" dirty="0">
                <a:solidFill>
                  <a:srgbClr val="009687"/>
                </a:solidFill>
                <a:latin typeface="Comfortaa" pitchFamily="2" charset="0"/>
                <a:cs typeface="Arial" panose="020B0604020202020204" pitchFamily="34" charset="0"/>
              </a:rPr>
              <a:t>Doelen</a:t>
            </a:r>
          </a:p>
        </p:txBody>
      </p:sp>
      <p:sp>
        <p:nvSpPr>
          <p:cNvPr id="4" name="Tijdelijke aanduiding voor inhoud 3"/>
          <p:cNvSpPr>
            <a:spLocks noGrp="1"/>
          </p:cNvSpPr>
          <p:nvPr>
            <p:ph idx="1"/>
          </p:nvPr>
        </p:nvSpPr>
        <p:spPr>
          <a:xfrm>
            <a:off x="1459395" y="1647464"/>
            <a:ext cx="9525002" cy="3563072"/>
          </a:xfrm>
        </p:spPr>
        <p:txBody>
          <a:bodyPr>
            <a:normAutofit fontScale="85000" lnSpcReduction="20000"/>
          </a:bodyPr>
          <a:lstStyle/>
          <a:p>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Onderscheid</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maken</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tussen</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bijwerking</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en</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allergie</a:t>
            </a:r>
            <a:endParaRPr lang="en-US" dirty="0">
              <a:solidFill>
                <a:srgbClr val="009687"/>
              </a:solidFill>
              <a:latin typeface="Roboto" panose="020F0502020204030204" pitchFamily="2" charset="0"/>
              <a:ea typeface="Roboto" panose="020F0502020204030204" pitchFamily="2" charset="0"/>
              <a:cs typeface="Roboto" panose="020F0502020204030204" pitchFamily="2" charset="0"/>
            </a:endParaRPr>
          </a:p>
          <a:p>
            <a:endParaRPr lang="en-US"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Volgens</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stappenplan</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registreren</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nieuwe</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allergie</a:t>
            </a:r>
            <a:endParaRPr lang="en-US" dirty="0">
              <a:solidFill>
                <a:srgbClr val="009687"/>
              </a:solidFill>
              <a:latin typeface="Roboto" panose="020F0502020204030204" pitchFamily="2" charset="0"/>
              <a:ea typeface="Roboto" panose="020F0502020204030204" pitchFamily="2" charset="0"/>
              <a:cs typeface="Roboto" panose="020F0502020204030204" pitchFamily="2" charset="0"/>
            </a:endParaRPr>
          </a:p>
          <a:p>
            <a:endParaRPr lang="en-US"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Bestaande</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registraties</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kunnen</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evalueren</a:t>
            </a:r>
            <a:endParaRPr lang="en-US" dirty="0">
              <a:solidFill>
                <a:srgbClr val="009687"/>
              </a:solidFill>
              <a:latin typeface="Roboto" panose="020F0502020204030204" pitchFamily="2" charset="0"/>
              <a:ea typeface="Roboto" panose="020F0502020204030204" pitchFamily="2" charset="0"/>
              <a:cs typeface="Roboto" panose="020F0502020204030204" pitchFamily="2" charset="0"/>
            </a:endParaRPr>
          </a:p>
          <a:p>
            <a:endParaRPr lang="en-US"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Kennen</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van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mogelijkheden</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te</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verwijzen</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voor</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allergietest</a:t>
            </a:r>
            <a:endParaRPr lang="en-US" dirty="0">
              <a:solidFill>
                <a:srgbClr val="009687"/>
              </a:solidFill>
              <a:latin typeface="Roboto" panose="020F0502020204030204" pitchFamily="2" charset="0"/>
              <a:ea typeface="Roboto" panose="020F0502020204030204" pitchFamily="2" charset="0"/>
              <a:cs typeface="Roboto" panose="020F0502020204030204" pitchFamily="2" charset="0"/>
            </a:endParaRPr>
          </a:p>
          <a:p>
            <a:endParaRPr lang="en-US"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Afspraken</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maken</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over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registratie</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communicatie</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en</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r>
              <a:rPr lang="en-US" dirty="0" err="1">
                <a:solidFill>
                  <a:srgbClr val="009687"/>
                </a:solidFill>
                <a:latin typeface="Roboto" panose="020F0502020204030204" pitchFamily="2" charset="0"/>
                <a:ea typeface="Roboto" panose="020F0502020204030204" pitchFamily="2" charset="0"/>
                <a:cs typeface="Roboto" panose="020F0502020204030204" pitchFamily="2" charset="0"/>
              </a:rPr>
              <a:t>dossiervoering</a:t>
            </a:r>
            <a:r>
              <a:rPr lang="en-US" dirty="0">
                <a:solidFill>
                  <a:srgbClr val="009687"/>
                </a:solidFill>
                <a:latin typeface="Roboto" panose="020F0502020204030204" pitchFamily="2" charset="0"/>
                <a:ea typeface="Roboto" panose="020F0502020204030204" pitchFamily="2" charset="0"/>
                <a:cs typeface="Roboto" panose="020F0502020204030204" pitchFamily="2" charset="0"/>
              </a:rPr>
              <a:t> </a:t>
            </a: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3"/>
          <a:stretch>
            <a:fillRect/>
          </a:stretch>
        </p:blipFill>
        <p:spPr>
          <a:xfrm>
            <a:off x="0" y="0"/>
            <a:ext cx="1085850" cy="6858000"/>
          </a:xfrm>
          <a:prstGeom prst="rect">
            <a:avLst/>
          </a:prstGeom>
        </p:spPr>
      </p:pic>
    </p:spTree>
    <p:extLst>
      <p:ext uri="{BB962C8B-B14F-4D97-AF65-F5344CB8AC3E}">
        <p14:creationId xmlns:p14="http://schemas.microsoft.com/office/powerpoint/2010/main" val="246911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lstStyle/>
          <a:p>
            <a:r>
              <a:rPr lang="nl-NL" b="1" dirty="0">
                <a:solidFill>
                  <a:srgbClr val="009687"/>
                </a:solidFill>
                <a:latin typeface="Comfortaa" pitchFamily="2" charset="0"/>
                <a:cs typeface="Arial" panose="020B0604020202020204" pitchFamily="34" charset="0"/>
              </a:rPr>
              <a:t>Allergie? Of niet?</a:t>
            </a: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3"/>
          <a:stretch>
            <a:fillRect/>
          </a:stretch>
        </p:blipFill>
        <p:spPr>
          <a:xfrm>
            <a:off x="0" y="0"/>
            <a:ext cx="1085850" cy="6858000"/>
          </a:xfrm>
          <a:prstGeom prst="rect">
            <a:avLst/>
          </a:prstGeom>
        </p:spPr>
      </p:pic>
      <p:pic>
        <p:nvPicPr>
          <p:cNvPr id="5" name="Content Placeholder 4">
            <a:extLst>
              <a:ext uri="{FF2B5EF4-FFF2-40B4-BE49-F238E27FC236}">
                <a16:creationId xmlns:a16="http://schemas.microsoft.com/office/drawing/2014/main" id="{5FEA7FC6-2B6E-586F-1BF9-D1349DCFC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399" y="1769730"/>
            <a:ext cx="7315200" cy="3840480"/>
          </a:xfrm>
          <a:prstGeom prst="rect">
            <a:avLst/>
          </a:prstGeom>
        </p:spPr>
      </p:pic>
    </p:spTree>
    <p:extLst>
      <p:ext uri="{BB962C8B-B14F-4D97-AF65-F5344CB8AC3E}">
        <p14:creationId xmlns:p14="http://schemas.microsoft.com/office/powerpoint/2010/main" val="126037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lstStyle/>
          <a:p>
            <a:r>
              <a:rPr lang="nl-NL" b="1" dirty="0">
                <a:solidFill>
                  <a:srgbClr val="009687"/>
                </a:solidFill>
                <a:latin typeface="Comfortaa" pitchFamily="2" charset="0"/>
                <a:cs typeface="Arial" panose="020B0604020202020204" pitchFamily="34" charset="0"/>
              </a:rPr>
              <a:t>Het probleem</a:t>
            </a: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3"/>
          <a:stretch>
            <a:fillRect/>
          </a:stretch>
        </p:blipFill>
        <p:spPr>
          <a:xfrm>
            <a:off x="0" y="0"/>
            <a:ext cx="1085850" cy="6858000"/>
          </a:xfrm>
          <a:prstGeom prst="rect">
            <a:avLst/>
          </a:prstGeom>
        </p:spPr>
      </p:pic>
      <p:graphicFrame>
        <p:nvGraphicFramePr>
          <p:cNvPr id="5" name="Table 5">
            <a:extLst>
              <a:ext uri="{FF2B5EF4-FFF2-40B4-BE49-F238E27FC236}">
                <a16:creationId xmlns:a16="http://schemas.microsoft.com/office/drawing/2014/main" id="{83460CE9-8C64-4767-D585-C482A5616877}"/>
              </a:ext>
            </a:extLst>
          </p:cNvPr>
          <p:cNvGraphicFramePr>
            <a:graphicFrameLocks noGrp="1"/>
          </p:cNvGraphicFramePr>
          <p:nvPr>
            <p:extLst>
              <p:ext uri="{D42A27DB-BD31-4B8C-83A1-F6EECF244321}">
                <p14:modId xmlns:p14="http://schemas.microsoft.com/office/powerpoint/2010/main" val="747053079"/>
              </p:ext>
            </p:extLst>
          </p:nvPr>
        </p:nvGraphicFramePr>
        <p:xfrm>
          <a:off x="2665696" y="2735052"/>
          <a:ext cx="3672408" cy="2651760"/>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1485267364"/>
                    </a:ext>
                  </a:extLst>
                </a:gridCol>
              </a:tblGrid>
              <a:tr h="334207">
                <a:tc>
                  <a:txBody>
                    <a:bodyPr/>
                    <a:lstStyle/>
                    <a:p>
                      <a:pPr algn="ctr"/>
                      <a:r>
                        <a:rPr lang="en-US" sz="1800" dirty="0" err="1"/>
                        <a:t>Patiënt</a:t>
                      </a:r>
                      <a:endParaRPr lang="nl-NL" sz="1800" dirty="0"/>
                    </a:p>
                  </a:txBody>
                  <a:tcPr>
                    <a:solidFill>
                      <a:srgbClr val="38A962"/>
                    </a:solidFill>
                  </a:tcPr>
                </a:tc>
                <a:extLst>
                  <a:ext uri="{0D108BD9-81ED-4DB2-BD59-A6C34878D82A}">
                    <a16:rowId xmlns:a16="http://schemas.microsoft.com/office/drawing/2014/main" val="865383496"/>
                  </a:ext>
                </a:extLst>
              </a:tr>
              <a:tr h="2088793">
                <a:tc>
                  <a:txBody>
                    <a:bodyPr/>
                    <a:lstStyle/>
                    <a:p>
                      <a:pPr algn="ctr"/>
                      <a:r>
                        <a:rPr lang="en-US" sz="1800" dirty="0"/>
                        <a:t>Minder </a:t>
                      </a:r>
                      <a:r>
                        <a:rPr lang="en-US" sz="1800" dirty="0" err="1"/>
                        <a:t>effectieve</a:t>
                      </a:r>
                      <a:r>
                        <a:rPr lang="en-US" sz="1800" dirty="0"/>
                        <a:t> </a:t>
                      </a:r>
                      <a:r>
                        <a:rPr lang="en-US" sz="1800" dirty="0" err="1"/>
                        <a:t>antibiotica-opties</a:t>
                      </a:r>
                      <a:endParaRPr lang="en-US" sz="1800" dirty="0"/>
                    </a:p>
                    <a:p>
                      <a:pPr algn="ctr"/>
                      <a:endParaRPr lang="en-US"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Meer post-</a:t>
                      </a:r>
                      <a:r>
                        <a:rPr lang="en-US" sz="1800" dirty="0" err="1"/>
                        <a:t>operatieve</a:t>
                      </a:r>
                      <a:r>
                        <a:rPr lang="en-US" sz="1800" dirty="0"/>
                        <a:t> </a:t>
                      </a:r>
                      <a:r>
                        <a:rPr lang="en-US" sz="1800" dirty="0" err="1"/>
                        <a:t>infecties</a:t>
                      </a:r>
                      <a:endParaRPr lang="nl-NL" sz="1800" dirty="0"/>
                    </a:p>
                    <a:p>
                      <a:pPr algn="ctr"/>
                      <a:endParaRPr lang="en-US" sz="1800" dirty="0"/>
                    </a:p>
                    <a:p>
                      <a:pPr algn="ctr"/>
                      <a:r>
                        <a:rPr lang="en-US" sz="1800" dirty="0"/>
                        <a:t>Meer </a:t>
                      </a:r>
                      <a:r>
                        <a:rPr lang="en-US" sz="1800" dirty="0" err="1"/>
                        <a:t>toxiciteit</a:t>
                      </a:r>
                      <a:endParaRPr lang="en-US" sz="1800" dirty="0"/>
                    </a:p>
                    <a:p>
                      <a:pPr algn="ctr"/>
                      <a:endParaRPr lang="en-US" sz="1800" dirty="0"/>
                    </a:p>
                    <a:p>
                      <a:pPr algn="ctr"/>
                      <a:r>
                        <a:rPr lang="en-US" sz="1800" dirty="0"/>
                        <a:t>Meer </a:t>
                      </a:r>
                      <a:r>
                        <a:rPr lang="en-US" sz="1800" dirty="0" err="1"/>
                        <a:t>Clostridioides</a:t>
                      </a:r>
                      <a:r>
                        <a:rPr lang="en-US" sz="1800" dirty="0"/>
                        <a:t> </a:t>
                      </a:r>
                      <a:r>
                        <a:rPr lang="en-US" sz="1800" dirty="0" err="1"/>
                        <a:t>infecties</a:t>
                      </a:r>
                      <a:endParaRPr lang="en-US" sz="1800" dirty="0"/>
                    </a:p>
                    <a:p>
                      <a:pPr algn="ctr"/>
                      <a:endParaRPr lang="en-US" sz="1800" dirty="0"/>
                    </a:p>
                  </a:txBody>
                  <a:tcPr>
                    <a:solidFill>
                      <a:srgbClr val="38A962">
                        <a:alpha val="25098"/>
                      </a:srgbClr>
                    </a:solidFill>
                  </a:tcPr>
                </a:tc>
                <a:extLst>
                  <a:ext uri="{0D108BD9-81ED-4DB2-BD59-A6C34878D82A}">
                    <a16:rowId xmlns:a16="http://schemas.microsoft.com/office/drawing/2014/main" val="1432016632"/>
                  </a:ext>
                </a:extLst>
              </a:tr>
            </a:tbl>
          </a:graphicData>
        </a:graphic>
      </p:graphicFrame>
      <p:graphicFrame>
        <p:nvGraphicFramePr>
          <p:cNvPr id="6" name="Table 6">
            <a:extLst>
              <a:ext uri="{FF2B5EF4-FFF2-40B4-BE49-F238E27FC236}">
                <a16:creationId xmlns:a16="http://schemas.microsoft.com/office/drawing/2014/main" id="{E5F9FB40-214D-F540-1A04-5EB88A10FA92}"/>
              </a:ext>
            </a:extLst>
          </p:cNvPr>
          <p:cNvGraphicFramePr>
            <a:graphicFrameLocks noGrp="1"/>
          </p:cNvGraphicFramePr>
          <p:nvPr>
            <p:extLst>
              <p:ext uri="{D42A27DB-BD31-4B8C-83A1-F6EECF244321}">
                <p14:modId xmlns:p14="http://schemas.microsoft.com/office/powerpoint/2010/main" val="4040838487"/>
              </p:ext>
            </p:extLst>
          </p:nvPr>
        </p:nvGraphicFramePr>
        <p:xfrm>
          <a:off x="6854964" y="2734011"/>
          <a:ext cx="2821461" cy="2350389"/>
        </p:xfrm>
        <a:graphic>
          <a:graphicData uri="http://schemas.openxmlformats.org/drawingml/2006/table">
            <a:tbl>
              <a:tblPr firstRow="1" bandRow="1">
                <a:tableStyleId>{5C22544A-7EE6-4342-B048-85BDC9FD1C3A}</a:tableStyleId>
              </a:tblPr>
              <a:tblGrid>
                <a:gridCol w="2821461">
                  <a:extLst>
                    <a:ext uri="{9D8B030D-6E8A-4147-A177-3AD203B41FA5}">
                      <a16:colId xmlns:a16="http://schemas.microsoft.com/office/drawing/2014/main" val="1485267364"/>
                    </a:ext>
                  </a:extLst>
                </a:gridCol>
              </a:tblGrid>
              <a:tr h="0">
                <a:tc>
                  <a:txBody>
                    <a:bodyPr/>
                    <a:lstStyle/>
                    <a:p>
                      <a:pPr algn="ctr"/>
                      <a:r>
                        <a:rPr lang="en-US" sz="1800" dirty="0" err="1"/>
                        <a:t>Maatschappij</a:t>
                      </a:r>
                      <a:endParaRPr lang="nl-NL" sz="1800" dirty="0"/>
                    </a:p>
                  </a:txBody>
                  <a:tcPr>
                    <a:solidFill>
                      <a:srgbClr val="38A962"/>
                    </a:solidFill>
                  </a:tcPr>
                </a:tc>
                <a:extLst>
                  <a:ext uri="{0D108BD9-81ED-4DB2-BD59-A6C34878D82A}">
                    <a16:rowId xmlns:a16="http://schemas.microsoft.com/office/drawing/2014/main" val="865383496"/>
                  </a:ext>
                </a:extLst>
              </a:tr>
              <a:tr h="1984629">
                <a:tc>
                  <a:txBody>
                    <a:bodyPr/>
                    <a:lstStyle/>
                    <a:p>
                      <a:pPr algn="ctr"/>
                      <a:r>
                        <a:rPr lang="en-US" sz="1800" dirty="0"/>
                        <a:t>Antibiotica </a:t>
                      </a:r>
                      <a:r>
                        <a:rPr lang="en-US" sz="1800" dirty="0" err="1"/>
                        <a:t>resistentie</a:t>
                      </a:r>
                      <a:endParaRPr lang="en-US" sz="1800" dirty="0"/>
                    </a:p>
                    <a:p>
                      <a:pPr algn="ctr"/>
                      <a:endParaRPr lang="en-US" sz="1800" dirty="0"/>
                    </a:p>
                    <a:p>
                      <a:pPr algn="ctr"/>
                      <a:r>
                        <a:rPr lang="en-US" sz="1800" dirty="0" err="1"/>
                        <a:t>Hogere</a:t>
                      </a:r>
                      <a:r>
                        <a:rPr lang="en-US" sz="1800" dirty="0"/>
                        <a:t> </a:t>
                      </a:r>
                      <a:r>
                        <a:rPr lang="en-US" sz="1800" dirty="0" err="1"/>
                        <a:t>kosten</a:t>
                      </a:r>
                      <a:endParaRPr lang="en-US" sz="1800" dirty="0"/>
                    </a:p>
                    <a:p>
                      <a:pPr algn="ctr"/>
                      <a:endParaRPr lang="en-US" sz="1800" dirty="0"/>
                    </a:p>
                    <a:p>
                      <a:pPr algn="ctr"/>
                      <a:r>
                        <a:rPr lang="en-US" sz="1800" dirty="0" err="1"/>
                        <a:t>Langere</a:t>
                      </a:r>
                      <a:r>
                        <a:rPr lang="en-US" sz="1800" dirty="0"/>
                        <a:t> </a:t>
                      </a:r>
                      <a:r>
                        <a:rPr lang="en-US" sz="1800" dirty="0" err="1"/>
                        <a:t>ziekenhuisopnames</a:t>
                      </a:r>
                      <a:endParaRPr lang="nl-NL" sz="1800" dirty="0"/>
                    </a:p>
                  </a:txBody>
                  <a:tcPr>
                    <a:solidFill>
                      <a:srgbClr val="38A962">
                        <a:alpha val="25098"/>
                      </a:srgbClr>
                    </a:solidFill>
                  </a:tcPr>
                </a:tc>
                <a:extLst>
                  <a:ext uri="{0D108BD9-81ED-4DB2-BD59-A6C34878D82A}">
                    <a16:rowId xmlns:a16="http://schemas.microsoft.com/office/drawing/2014/main" val="1432016632"/>
                  </a:ext>
                </a:extLst>
              </a:tr>
            </a:tbl>
          </a:graphicData>
        </a:graphic>
      </p:graphicFrame>
      <p:graphicFrame>
        <p:nvGraphicFramePr>
          <p:cNvPr id="7" name="Table 10">
            <a:extLst>
              <a:ext uri="{FF2B5EF4-FFF2-40B4-BE49-F238E27FC236}">
                <a16:creationId xmlns:a16="http://schemas.microsoft.com/office/drawing/2014/main" id="{24F366B0-AE5C-0E40-409A-6EA63375FDBD}"/>
              </a:ext>
            </a:extLst>
          </p:cNvPr>
          <p:cNvGraphicFramePr>
            <a:graphicFrameLocks noGrp="1"/>
          </p:cNvGraphicFramePr>
          <p:nvPr>
            <p:extLst>
              <p:ext uri="{D42A27DB-BD31-4B8C-83A1-F6EECF244321}">
                <p14:modId xmlns:p14="http://schemas.microsoft.com/office/powerpoint/2010/main" val="3132801762"/>
              </p:ext>
            </p:extLst>
          </p:nvPr>
        </p:nvGraphicFramePr>
        <p:xfrm>
          <a:off x="2665694" y="1447001"/>
          <a:ext cx="7010729" cy="365760"/>
        </p:xfrm>
        <a:graphic>
          <a:graphicData uri="http://schemas.openxmlformats.org/drawingml/2006/table">
            <a:tbl>
              <a:tblPr firstRow="1" bandRow="1">
                <a:tableStyleId>{5C22544A-7EE6-4342-B048-85BDC9FD1C3A}</a:tableStyleId>
              </a:tblPr>
              <a:tblGrid>
                <a:gridCol w="7010729">
                  <a:extLst>
                    <a:ext uri="{9D8B030D-6E8A-4147-A177-3AD203B41FA5}">
                      <a16:colId xmlns:a16="http://schemas.microsoft.com/office/drawing/2014/main" val="1485267364"/>
                    </a:ext>
                  </a:extLst>
                </a:gridCol>
              </a:tblGrid>
              <a:tr h="195959">
                <a:tc>
                  <a:txBody>
                    <a:bodyPr/>
                    <a:lstStyle/>
                    <a:p>
                      <a:pPr algn="ctr"/>
                      <a:r>
                        <a:rPr lang="en-US" sz="1800" dirty="0"/>
                        <a:t>(</a:t>
                      </a:r>
                      <a:r>
                        <a:rPr lang="en-US" sz="1800" dirty="0" err="1"/>
                        <a:t>Onjuiste</a:t>
                      </a:r>
                      <a:r>
                        <a:rPr lang="en-US" sz="1800" dirty="0"/>
                        <a:t>) antibiotica </a:t>
                      </a:r>
                      <a:r>
                        <a:rPr lang="en-US" sz="1800" dirty="0" err="1"/>
                        <a:t>allergie</a:t>
                      </a:r>
                      <a:r>
                        <a:rPr lang="en-US" sz="1800" dirty="0"/>
                        <a:t> labels</a:t>
                      </a:r>
                      <a:endParaRPr lang="nl-NL" sz="1800" dirty="0"/>
                    </a:p>
                  </a:txBody>
                  <a:tcPr>
                    <a:solidFill>
                      <a:srgbClr val="38A962"/>
                    </a:solidFill>
                  </a:tcPr>
                </a:tc>
                <a:extLst>
                  <a:ext uri="{0D108BD9-81ED-4DB2-BD59-A6C34878D82A}">
                    <a16:rowId xmlns:a16="http://schemas.microsoft.com/office/drawing/2014/main" val="865383496"/>
                  </a:ext>
                </a:extLst>
              </a:tr>
            </a:tbl>
          </a:graphicData>
        </a:graphic>
      </p:graphicFrame>
      <p:sp>
        <p:nvSpPr>
          <p:cNvPr id="8" name="Arrow: Down 11">
            <a:extLst>
              <a:ext uri="{FF2B5EF4-FFF2-40B4-BE49-F238E27FC236}">
                <a16:creationId xmlns:a16="http://schemas.microsoft.com/office/drawing/2014/main" id="{6D81A90F-A69F-37DA-1CF0-BD60B04743B5}"/>
              </a:ext>
            </a:extLst>
          </p:cNvPr>
          <p:cNvSpPr/>
          <p:nvPr/>
        </p:nvSpPr>
        <p:spPr>
          <a:xfrm>
            <a:off x="6380510" y="5278595"/>
            <a:ext cx="432048" cy="720080"/>
          </a:xfrm>
          <a:prstGeom prst="downArrow">
            <a:avLst/>
          </a:prstGeom>
          <a:solidFill>
            <a:schemeClr val="bg1"/>
          </a:solidFill>
          <a:ln w="38100">
            <a:solidFill>
              <a:srgbClr val="38A9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cs typeface="Arial" panose="020B0604020202020204" pitchFamily="34" charset="0"/>
            </a:endParaRPr>
          </a:p>
        </p:txBody>
      </p:sp>
      <p:sp>
        <p:nvSpPr>
          <p:cNvPr id="9" name="Arrow: Down 12">
            <a:extLst>
              <a:ext uri="{FF2B5EF4-FFF2-40B4-BE49-F238E27FC236}">
                <a16:creationId xmlns:a16="http://schemas.microsoft.com/office/drawing/2014/main" id="{DDE0B213-1B06-CB63-E108-9B4C74C5986F}"/>
              </a:ext>
            </a:extLst>
          </p:cNvPr>
          <p:cNvSpPr/>
          <p:nvPr/>
        </p:nvSpPr>
        <p:spPr>
          <a:xfrm>
            <a:off x="4285876" y="1923319"/>
            <a:ext cx="432048" cy="720080"/>
          </a:xfrm>
          <a:prstGeom prst="downArrow">
            <a:avLst/>
          </a:prstGeom>
          <a:solidFill>
            <a:schemeClr val="bg1"/>
          </a:solidFill>
          <a:ln w="38100">
            <a:solidFill>
              <a:srgbClr val="38A9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rial" panose="020B0604020202020204" pitchFamily="34" charset="0"/>
              <a:cs typeface="Arial" panose="020B0604020202020204" pitchFamily="34" charset="0"/>
            </a:endParaRPr>
          </a:p>
        </p:txBody>
      </p:sp>
      <p:sp>
        <p:nvSpPr>
          <p:cNvPr id="10" name="Arrow: Down 13">
            <a:extLst>
              <a:ext uri="{FF2B5EF4-FFF2-40B4-BE49-F238E27FC236}">
                <a16:creationId xmlns:a16="http://schemas.microsoft.com/office/drawing/2014/main" id="{F3A37CB7-EA9E-EEA3-0BDD-534EEE9DD35C}"/>
              </a:ext>
            </a:extLst>
          </p:cNvPr>
          <p:cNvSpPr/>
          <p:nvPr/>
        </p:nvSpPr>
        <p:spPr>
          <a:xfrm>
            <a:off x="8049670" y="1923319"/>
            <a:ext cx="432048" cy="720080"/>
          </a:xfrm>
          <a:prstGeom prst="downArrow">
            <a:avLst/>
          </a:prstGeom>
          <a:solidFill>
            <a:schemeClr val="bg1"/>
          </a:solidFill>
          <a:ln w="38100">
            <a:solidFill>
              <a:srgbClr val="38A9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cs typeface="Arial" panose="020B0604020202020204" pitchFamily="34" charset="0"/>
            </a:endParaRPr>
          </a:p>
        </p:txBody>
      </p:sp>
      <p:graphicFrame>
        <p:nvGraphicFramePr>
          <p:cNvPr id="11" name="Table 14">
            <a:extLst>
              <a:ext uri="{FF2B5EF4-FFF2-40B4-BE49-F238E27FC236}">
                <a16:creationId xmlns:a16="http://schemas.microsoft.com/office/drawing/2014/main" id="{E18AA867-5805-4958-60D8-7728ADEEC01F}"/>
              </a:ext>
            </a:extLst>
          </p:cNvPr>
          <p:cNvGraphicFramePr>
            <a:graphicFrameLocks noGrp="1"/>
          </p:cNvGraphicFramePr>
          <p:nvPr>
            <p:extLst>
              <p:ext uri="{D42A27DB-BD31-4B8C-83A1-F6EECF244321}">
                <p14:modId xmlns:p14="http://schemas.microsoft.com/office/powerpoint/2010/main" val="1562728285"/>
              </p:ext>
            </p:extLst>
          </p:nvPr>
        </p:nvGraphicFramePr>
        <p:xfrm>
          <a:off x="2665695" y="6192869"/>
          <a:ext cx="7010729" cy="365760"/>
        </p:xfrm>
        <a:graphic>
          <a:graphicData uri="http://schemas.openxmlformats.org/drawingml/2006/table">
            <a:tbl>
              <a:tblPr firstRow="1" bandRow="1">
                <a:tableStyleId>{5C22544A-7EE6-4342-B048-85BDC9FD1C3A}</a:tableStyleId>
              </a:tblPr>
              <a:tblGrid>
                <a:gridCol w="7010729">
                  <a:extLst>
                    <a:ext uri="{9D8B030D-6E8A-4147-A177-3AD203B41FA5}">
                      <a16:colId xmlns:a16="http://schemas.microsoft.com/office/drawing/2014/main" val="1485267364"/>
                    </a:ext>
                  </a:extLst>
                </a:gridCol>
              </a:tblGrid>
              <a:tr h="0">
                <a:tc>
                  <a:txBody>
                    <a:bodyPr/>
                    <a:lstStyle/>
                    <a:p>
                      <a:pPr algn="ctr"/>
                      <a:r>
                        <a:rPr lang="en-US" sz="1800" dirty="0"/>
                        <a:t>Goede </a:t>
                      </a:r>
                      <a:r>
                        <a:rPr lang="en-US" sz="1800" dirty="0" err="1"/>
                        <a:t>allergie</a:t>
                      </a:r>
                      <a:r>
                        <a:rPr lang="en-US" sz="1800" dirty="0"/>
                        <a:t> assessment </a:t>
                      </a:r>
                      <a:r>
                        <a:rPr lang="en-US" sz="1800" dirty="0">
                          <a:sym typeface="Wingdings" panose="05000000000000000000" pitchFamily="2" charset="2"/>
                        </a:rPr>
                        <a:t> </a:t>
                      </a:r>
                      <a:r>
                        <a:rPr lang="en-US" sz="1800" dirty="0" err="1">
                          <a:sym typeface="Wingdings" panose="05000000000000000000" pitchFamily="2" charset="2"/>
                        </a:rPr>
                        <a:t>delabeling</a:t>
                      </a:r>
                      <a:r>
                        <a:rPr lang="en-US" sz="1800" dirty="0">
                          <a:sym typeface="Wingdings" panose="05000000000000000000" pitchFamily="2" charset="2"/>
                        </a:rPr>
                        <a:t> </a:t>
                      </a:r>
                      <a:r>
                        <a:rPr lang="en-US" sz="1800" dirty="0" err="1">
                          <a:sym typeface="Wingdings" panose="05000000000000000000" pitchFamily="2" charset="2"/>
                        </a:rPr>
                        <a:t>mogelijk</a:t>
                      </a:r>
                      <a:r>
                        <a:rPr lang="en-US" sz="1800" dirty="0">
                          <a:sym typeface="Wingdings" panose="05000000000000000000" pitchFamily="2" charset="2"/>
                        </a:rPr>
                        <a:t> in &gt;95%</a:t>
                      </a:r>
                      <a:endParaRPr lang="nl-NL" sz="1800" dirty="0"/>
                    </a:p>
                  </a:txBody>
                  <a:tcPr>
                    <a:solidFill>
                      <a:srgbClr val="38A962"/>
                    </a:solidFill>
                  </a:tcPr>
                </a:tc>
                <a:extLst>
                  <a:ext uri="{0D108BD9-81ED-4DB2-BD59-A6C34878D82A}">
                    <a16:rowId xmlns:a16="http://schemas.microsoft.com/office/drawing/2014/main" val="865383496"/>
                  </a:ext>
                </a:extLst>
              </a:tr>
            </a:tbl>
          </a:graphicData>
        </a:graphic>
      </p:graphicFrame>
    </p:spTree>
    <p:extLst>
      <p:ext uri="{BB962C8B-B14F-4D97-AF65-F5344CB8AC3E}">
        <p14:creationId xmlns:p14="http://schemas.microsoft.com/office/powerpoint/2010/main" val="126432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lstStyle/>
          <a:p>
            <a:r>
              <a:rPr lang="nl-NL" b="1" dirty="0">
                <a:solidFill>
                  <a:srgbClr val="009687"/>
                </a:solidFill>
                <a:latin typeface="Comfortaa" pitchFamily="2" charset="0"/>
                <a:cs typeface="Arial" panose="020B0604020202020204" pitchFamily="34" charset="0"/>
              </a:rPr>
              <a:t>Typen antibiotica-allergie</a:t>
            </a: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graphicFrame>
        <p:nvGraphicFramePr>
          <p:cNvPr id="16" name="Diagram 15">
            <a:extLst>
              <a:ext uri="{FF2B5EF4-FFF2-40B4-BE49-F238E27FC236}">
                <a16:creationId xmlns:a16="http://schemas.microsoft.com/office/drawing/2014/main" id="{03F8B14F-3A4F-EBF5-C4A7-42CD28F3B670}"/>
              </a:ext>
            </a:extLst>
          </p:cNvPr>
          <p:cNvGraphicFramePr/>
          <p:nvPr>
            <p:extLst>
              <p:ext uri="{D42A27DB-BD31-4B8C-83A1-F6EECF244321}">
                <p14:modId xmlns:p14="http://schemas.microsoft.com/office/powerpoint/2010/main" val="977004439"/>
              </p:ext>
            </p:extLst>
          </p:nvPr>
        </p:nvGraphicFramePr>
        <p:xfrm>
          <a:off x="1459394" y="1490597"/>
          <a:ext cx="9273209" cy="63131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Tekstvak 17">
            <a:extLst>
              <a:ext uri="{FF2B5EF4-FFF2-40B4-BE49-F238E27FC236}">
                <a16:creationId xmlns:a16="http://schemas.microsoft.com/office/drawing/2014/main" id="{E4BC8D46-1613-D4D6-6EE1-CD0AA2D6F2E0}"/>
              </a:ext>
            </a:extLst>
          </p:cNvPr>
          <p:cNvSpPr txBox="1"/>
          <p:nvPr/>
        </p:nvSpPr>
        <p:spPr>
          <a:xfrm>
            <a:off x="2549047" y="4143076"/>
            <a:ext cx="6100174" cy="369332"/>
          </a:xfrm>
          <a:prstGeom prst="rect">
            <a:avLst/>
          </a:prstGeom>
          <a:noFill/>
        </p:spPr>
        <p:txBody>
          <a:bodyPr wrap="square">
            <a:spAutoFit/>
          </a:bodyPr>
          <a:lstStyle/>
          <a:p>
            <a:r>
              <a:rPr lang="nl-NL" b="1" dirty="0">
                <a:solidFill>
                  <a:srgbClr val="FF0000"/>
                </a:solidFill>
                <a:latin typeface="Arial" panose="020B0604020202020204" pitchFamily="34" charset="0"/>
                <a:cs typeface="Arial" panose="020B0604020202020204" pitchFamily="34" charset="0"/>
              </a:rPr>
              <a:t>Bijwerking</a:t>
            </a:r>
            <a:endParaRPr lang="nl-NL" dirty="0"/>
          </a:p>
        </p:txBody>
      </p:sp>
      <p:sp>
        <p:nvSpPr>
          <p:cNvPr id="20" name="Tekstvak 19">
            <a:extLst>
              <a:ext uri="{FF2B5EF4-FFF2-40B4-BE49-F238E27FC236}">
                <a16:creationId xmlns:a16="http://schemas.microsoft.com/office/drawing/2014/main" id="{DCF072A0-A679-83EF-99FA-172593C8054A}"/>
              </a:ext>
            </a:extLst>
          </p:cNvPr>
          <p:cNvSpPr txBox="1"/>
          <p:nvPr/>
        </p:nvSpPr>
        <p:spPr>
          <a:xfrm>
            <a:off x="7083469" y="4143076"/>
            <a:ext cx="6100174" cy="369332"/>
          </a:xfrm>
          <a:prstGeom prst="rect">
            <a:avLst/>
          </a:prstGeom>
          <a:noFill/>
        </p:spPr>
        <p:txBody>
          <a:bodyPr wrap="square">
            <a:spAutoFit/>
          </a:bodyPr>
          <a:lstStyle/>
          <a:p>
            <a:r>
              <a:rPr lang="nl-NL" sz="1800" b="1" dirty="0">
                <a:solidFill>
                  <a:srgbClr val="FF0000"/>
                </a:solidFill>
                <a:latin typeface="Arial" panose="020B0604020202020204" pitchFamily="34" charset="0"/>
                <a:cs typeface="Arial" panose="020B0604020202020204" pitchFamily="34" charset="0"/>
              </a:rPr>
              <a:t>Allergie</a:t>
            </a:r>
            <a:endParaRPr lang="nl-NL" dirty="0"/>
          </a:p>
        </p:txBody>
      </p:sp>
      <p:sp>
        <p:nvSpPr>
          <p:cNvPr id="21" name="Tekstvak 20">
            <a:extLst>
              <a:ext uri="{FF2B5EF4-FFF2-40B4-BE49-F238E27FC236}">
                <a16:creationId xmlns:a16="http://schemas.microsoft.com/office/drawing/2014/main" id="{808EF32A-6D10-2A06-0A70-5DE42D1F7C64}"/>
              </a:ext>
            </a:extLst>
          </p:cNvPr>
          <p:cNvSpPr txBox="1"/>
          <p:nvPr/>
        </p:nvSpPr>
        <p:spPr>
          <a:xfrm>
            <a:off x="10897644" y="3832964"/>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24193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p:bldP spid="20"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77A3-0269-FC12-97C5-2677E245EDDB}"/>
              </a:ext>
            </a:extLst>
          </p:cNvPr>
          <p:cNvSpPr>
            <a:spLocks noGrp="1"/>
          </p:cNvSpPr>
          <p:nvPr>
            <p:ph type="title"/>
          </p:nvPr>
        </p:nvSpPr>
        <p:spPr>
          <a:xfrm>
            <a:off x="1459395" y="269159"/>
            <a:ext cx="9273209" cy="895558"/>
          </a:xfrm>
        </p:spPr>
        <p:txBody>
          <a:bodyPr>
            <a:normAutofit/>
          </a:bodyPr>
          <a:lstStyle/>
          <a:p>
            <a:r>
              <a:rPr lang="nl-NL" sz="3600" b="1" dirty="0">
                <a:solidFill>
                  <a:srgbClr val="009687"/>
                </a:solidFill>
                <a:latin typeface="Comfortaa" pitchFamily="2" charset="0"/>
                <a:cs typeface="Arial" panose="020B0604020202020204" pitchFamily="34" charset="0"/>
              </a:rPr>
              <a:t>Allergie types volgens </a:t>
            </a:r>
            <a:r>
              <a:rPr lang="nl-NL" sz="3600" b="1" dirty="0" err="1">
                <a:solidFill>
                  <a:srgbClr val="009687"/>
                </a:solidFill>
                <a:latin typeface="Comfortaa" pitchFamily="2" charset="0"/>
                <a:cs typeface="Arial" panose="020B0604020202020204" pitchFamily="34" charset="0"/>
              </a:rPr>
              <a:t>Gell</a:t>
            </a:r>
            <a:r>
              <a:rPr lang="nl-NL" sz="3600" b="1" dirty="0">
                <a:solidFill>
                  <a:srgbClr val="009687"/>
                </a:solidFill>
                <a:latin typeface="Comfortaa" pitchFamily="2" charset="0"/>
                <a:cs typeface="Arial" panose="020B0604020202020204" pitchFamily="34" charset="0"/>
              </a:rPr>
              <a:t> en </a:t>
            </a:r>
            <a:r>
              <a:rPr lang="nl-NL" sz="3600" b="1" dirty="0" err="1">
                <a:solidFill>
                  <a:srgbClr val="009687"/>
                </a:solidFill>
                <a:latin typeface="Comfortaa" pitchFamily="2" charset="0"/>
                <a:cs typeface="Arial" panose="020B0604020202020204" pitchFamily="34" charset="0"/>
              </a:rPr>
              <a:t>Coombs</a:t>
            </a:r>
            <a:endParaRPr lang="nl-NL" sz="3600" b="1" dirty="0">
              <a:solidFill>
                <a:srgbClr val="009687"/>
              </a:solidFill>
              <a:latin typeface="Comfortaa" pitchFamily="2" charset="0"/>
              <a:cs typeface="Arial" panose="020B0604020202020204" pitchFamily="34" charset="0"/>
            </a:endParaRPr>
          </a:p>
        </p:txBody>
      </p:sp>
      <p:sp>
        <p:nvSpPr>
          <p:cNvPr id="4" name="Tijdelijke aanduiding voor inhoud 3"/>
          <p:cNvSpPr>
            <a:spLocks noGrp="1"/>
          </p:cNvSpPr>
          <p:nvPr>
            <p:ph idx="1"/>
          </p:nvPr>
        </p:nvSpPr>
        <p:spPr>
          <a:xfrm>
            <a:off x="1459395" y="1647464"/>
            <a:ext cx="9525002" cy="3563072"/>
          </a:xfrm>
        </p:spPr>
        <p:txBody>
          <a:bodyPr>
            <a:normAutofit fontScale="92500" lnSpcReduction="10000"/>
          </a:bodyPr>
          <a:lstStyle/>
          <a:p>
            <a:r>
              <a:rPr lang="nl-NL" b="1" u="sng" dirty="0">
                <a:solidFill>
                  <a:srgbClr val="009687"/>
                </a:solidFill>
                <a:latin typeface="Roboto" panose="020F0502020204030204" pitchFamily="2" charset="0"/>
                <a:ea typeface="Roboto" panose="020F0502020204030204" pitchFamily="2" charset="0"/>
                <a:cs typeface="Roboto" panose="020F0502020204030204" pitchFamily="2" charset="0"/>
              </a:rPr>
              <a:t>Acuut</a:t>
            </a:r>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 type allergie</a:t>
            </a:r>
          </a:p>
          <a:p>
            <a:pPr lvl="1"/>
            <a:r>
              <a:rPr lang="nl-NL" sz="2800" dirty="0">
                <a:solidFill>
                  <a:srgbClr val="009687"/>
                </a:solidFill>
                <a:latin typeface="Roboto" panose="020F0502020204030204" pitchFamily="2" charset="0"/>
                <a:ea typeface="Roboto" panose="020F0502020204030204" pitchFamily="2" charset="0"/>
                <a:cs typeface="Roboto" panose="020F0502020204030204" pitchFamily="2" charset="0"/>
              </a:rPr>
              <a:t>Type 1: </a:t>
            </a:r>
            <a:r>
              <a:rPr lang="nl-NL" sz="2800" dirty="0" err="1">
                <a:solidFill>
                  <a:srgbClr val="009687"/>
                </a:solidFill>
                <a:latin typeface="Roboto" panose="020F0502020204030204" pitchFamily="2" charset="0"/>
                <a:ea typeface="Roboto" panose="020F0502020204030204" pitchFamily="2" charset="0"/>
                <a:cs typeface="Roboto" panose="020F0502020204030204" pitchFamily="2" charset="0"/>
              </a:rPr>
              <a:t>IgE</a:t>
            </a:r>
            <a:r>
              <a:rPr lang="nl-NL" sz="2800" dirty="0">
                <a:solidFill>
                  <a:srgbClr val="009687"/>
                </a:solidFill>
                <a:latin typeface="Roboto" panose="020F0502020204030204" pitchFamily="2" charset="0"/>
                <a:ea typeface="Roboto" panose="020F0502020204030204" pitchFamily="2" charset="0"/>
                <a:cs typeface="Roboto" panose="020F0502020204030204" pitchFamily="2" charset="0"/>
              </a:rPr>
              <a:t> gemedieerd</a:t>
            </a:r>
          </a:p>
          <a:p>
            <a:pPr lvl="1"/>
            <a:endParaRPr lang="nl-NL" sz="2800" dirty="0">
              <a:solidFill>
                <a:srgbClr val="009687"/>
              </a:solidFill>
              <a:latin typeface="Roboto" panose="020F0502020204030204" pitchFamily="2" charset="0"/>
              <a:ea typeface="Roboto" panose="020F0502020204030204" pitchFamily="2" charset="0"/>
              <a:cs typeface="Roboto" panose="020F0502020204030204" pitchFamily="2" charset="0"/>
            </a:endParaRPr>
          </a:p>
          <a:p>
            <a:r>
              <a:rPr lang="nl-NL" b="1" u="sng" dirty="0">
                <a:solidFill>
                  <a:srgbClr val="009687"/>
                </a:solidFill>
                <a:latin typeface="Roboto" panose="020F0502020204030204" pitchFamily="2" charset="0"/>
                <a:ea typeface="Roboto" panose="020F0502020204030204" pitchFamily="2" charset="0"/>
                <a:cs typeface="Roboto" panose="020F0502020204030204" pitchFamily="2" charset="0"/>
              </a:rPr>
              <a:t>Vertraagd</a:t>
            </a:r>
            <a:r>
              <a:rPr lang="nl-NL" dirty="0">
                <a:solidFill>
                  <a:srgbClr val="009687"/>
                </a:solidFill>
                <a:latin typeface="Roboto" panose="020F0502020204030204" pitchFamily="2" charset="0"/>
                <a:ea typeface="Roboto" panose="020F0502020204030204" pitchFamily="2" charset="0"/>
                <a:cs typeface="Roboto" panose="020F0502020204030204" pitchFamily="2" charset="0"/>
              </a:rPr>
              <a:t> type allergie</a:t>
            </a:r>
          </a:p>
          <a:p>
            <a:pPr lvl="1"/>
            <a:r>
              <a:rPr lang="nl-NL" sz="2800" dirty="0">
                <a:solidFill>
                  <a:srgbClr val="009687"/>
                </a:solidFill>
                <a:latin typeface="Roboto" panose="020F0502020204030204" pitchFamily="2" charset="0"/>
                <a:ea typeface="Roboto" panose="020F0502020204030204" pitchFamily="2" charset="0"/>
                <a:cs typeface="Roboto" panose="020F0502020204030204" pitchFamily="2" charset="0"/>
              </a:rPr>
              <a:t>Type 2: cytotoxische reacties</a:t>
            </a:r>
          </a:p>
          <a:p>
            <a:pPr lvl="1"/>
            <a:endParaRPr lang="nl-NL" sz="2800" dirty="0">
              <a:solidFill>
                <a:srgbClr val="009687"/>
              </a:solidFill>
              <a:latin typeface="Roboto" panose="020F0502020204030204" pitchFamily="2" charset="0"/>
              <a:ea typeface="Roboto" panose="020F0502020204030204" pitchFamily="2" charset="0"/>
              <a:cs typeface="Roboto" panose="020F0502020204030204" pitchFamily="2" charset="0"/>
            </a:endParaRPr>
          </a:p>
          <a:p>
            <a:pPr lvl="1"/>
            <a:r>
              <a:rPr lang="nl-NL" sz="2800" dirty="0">
                <a:solidFill>
                  <a:srgbClr val="009687"/>
                </a:solidFill>
                <a:latin typeface="Roboto" panose="020F0502020204030204" pitchFamily="2" charset="0"/>
                <a:ea typeface="Roboto" panose="020F0502020204030204" pitchFamily="2" charset="0"/>
                <a:cs typeface="Roboto" panose="020F0502020204030204" pitchFamily="2" charset="0"/>
              </a:rPr>
              <a:t>Type 3: immuuncomplexen</a:t>
            </a:r>
          </a:p>
          <a:p>
            <a:pPr lvl="1"/>
            <a:endParaRPr lang="nl-NL" sz="2800" dirty="0">
              <a:solidFill>
                <a:srgbClr val="009687"/>
              </a:solidFill>
              <a:latin typeface="Roboto" panose="020F0502020204030204" pitchFamily="2" charset="0"/>
              <a:ea typeface="Roboto" panose="020F0502020204030204" pitchFamily="2" charset="0"/>
              <a:cs typeface="Roboto" panose="020F0502020204030204" pitchFamily="2" charset="0"/>
            </a:endParaRPr>
          </a:p>
          <a:p>
            <a:pPr lvl="1"/>
            <a:r>
              <a:rPr lang="nl-NL" sz="2800" dirty="0">
                <a:solidFill>
                  <a:srgbClr val="009687"/>
                </a:solidFill>
                <a:latin typeface="Roboto" panose="020F0502020204030204" pitchFamily="2" charset="0"/>
                <a:ea typeface="Roboto" panose="020F0502020204030204" pitchFamily="2" charset="0"/>
                <a:cs typeface="Roboto" panose="020F0502020204030204" pitchFamily="2" charset="0"/>
              </a:rPr>
              <a:t>Type 4: T-cel gemedieerd</a:t>
            </a:r>
          </a:p>
        </p:txBody>
      </p:sp>
      <p:pic>
        <p:nvPicPr>
          <p:cNvPr id="3" name="Afbeelding 2">
            <a:extLst>
              <a:ext uri="{FF2B5EF4-FFF2-40B4-BE49-F238E27FC236}">
                <a16:creationId xmlns:a16="http://schemas.microsoft.com/office/drawing/2014/main" id="{82F2F5D0-C942-7BBF-29FD-21F6E99C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22" y="175350"/>
            <a:ext cx="3008825" cy="1083177"/>
          </a:xfrm>
          <a:prstGeom prst="rect">
            <a:avLst/>
          </a:prstGeom>
        </p:spPr>
      </p:pic>
      <p:pic>
        <p:nvPicPr>
          <p:cNvPr id="15" name="Picture 14">
            <a:extLst>
              <a:ext uri="{FF2B5EF4-FFF2-40B4-BE49-F238E27FC236}">
                <a16:creationId xmlns:a16="http://schemas.microsoft.com/office/drawing/2014/main" id="{16C16755-6B41-4A25-7166-AEFC935355FE}"/>
              </a:ext>
            </a:extLst>
          </p:cNvPr>
          <p:cNvPicPr>
            <a:picLocks noChangeAspect="1"/>
          </p:cNvPicPr>
          <p:nvPr/>
        </p:nvPicPr>
        <p:blipFill>
          <a:blip r:embed="rId4"/>
          <a:stretch>
            <a:fillRect/>
          </a:stretch>
        </p:blipFill>
        <p:spPr>
          <a:xfrm>
            <a:off x="0" y="0"/>
            <a:ext cx="1085850" cy="6858000"/>
          </a:xfrm>
          <a:prstGeom prst="rect">
            <a:avLst/>
          </a:prstGeom>
        </p:spPr>
      </p:pic>
    </p:spTree>
    <p:extLst>
      <p:ext uri="{BB962C8B-B14F-4D97-AF65-F5344CB8AC3E}">
        <p14:creationId xmlns:p14="http://schemas.microsoft.com/office/powerpoint/2010/main" val="507164988"/>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R_Powerpoint" id="{1D20837F-9FC2-D54A-A5F0-587527102C38}" vid="{5D45D702-8B13-3A4B-8129-8881B7F7653B}"/>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oorkeur xmlns="ef7aed2c-a5e8-4e19-a8ff-d4f41585aa69">1</Voorkeur>
    <lcf76f155ced4ddcb4097134ff3c332f xmlns="ef7aed2c-a5e8-4e19-a8ff-d4f41585aa69">
      <Terms xmlns="http://schemas.microsoft.com/office/infopath/2007/PartnerControls"/>
    </lcf76f155ced4ddcb4097134ff3c332f>
    <TaxCatchAll xmlns="08029d93-7516-4a56-a2cb-631a2b2b80c8" xsi:nil="true"/>
    <_DCDateModified xmlns="http://schemas.microsoft.com/sharepoint/v3/fields" xsi:nil="true"/>
    <SharedWithUsers xmlns="08029d93-7516-4a56-a2cb-631a2b2b80c8">
      <UserInfo>
        <DisplayName>Laurence Walhout</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607D7E0CE0F34F8440612BDDB2EE2C" ma:contentTypeVersion="17" ma:contentTypeDescription="Een nieuw document maken." ma:contentTypeScope="" ma:versionID="3cd4d8dac2486899ce870fa5970fd708">
  <xsd:schema xmlns:xsd="http://www.w3.org/2001/XMLSchema" xmlns:xs="http://www.w3.org/2001/XMLSchema" xmlns:p="http://schemas.microsoft.com/office/2006/metadata/properties" xmlns:ns2="ef7aed2c-a5e8-4e19-a8ff-d4f41585aa69" xmlns:ns3="08029d93-7516-4a56-a2cb-631a2b2b80c8" xmlns:ns4="http://schemas.microsoft.com/sharepoint/v3/fields" targetNamespace="http://schemas.microsoft.com/office/2006/metadata/properties" ma:root="true" ma:fieldsID="545364510d17a8f453f58317981d424e" ns2:_="" ns3:_="" ns4:_="">
    <xsd:import namespace="ef7aed2c-a5e8-4e19-a8ff-d4f41585aa69"/>
    <xsd:import namespace="08029d93-7516-4a56-a2cb-631a2b2b80c8"/>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Voorkeur"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Location" minOccurs="0"/>
                <xsd:element ref="ns4:_DCDateModifie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aed2c-a5e8-4e19-a8ff-d4f41585aa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Voorkeur" ma:index="10" nillable="true" ma:displayName="Voorkeur" ma:decimals="0" ma:default="1" ma:format="Dropdown" ma:internalName="Voorkeur" ma:percentage="FALSE">
      <xsd:simpleType>
        <xsd:restriction base="dms:Number"/>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e63458cd-ce2d-47d3-a8fb-aba961f6e937"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029d93-7516-4a56-a2cb-631a2b2b80c8"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9fe25670-03f6-498d-9cb2-b81f88e2076a}" ma:internalName="TaxCatchAll" ma:showField="CatchAllData" ma:web="08029d93-7516-4a56-a2cb-631a2b2b80c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Modified" ma:index="23" nillable="true" ma:displayName="Gewijzigd op" ma:description="De datum waarop deze bron voor het laatst is gewijzigd" ma:format="DateTime" ma:internalName="_DCDateModifi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CC856C-434D-4EB0-B74A-32CE75A106D7}">
  <ds:schemaRefs>
    <ds:schemaRef ds:uri="http://schemas.microsoft.com/sharepoint/v3/contenttype/forms"/>
  </ds:schemaRefs>
</ds:datastoreItem>
</file>

<file path=customXml/itemProps2.xml><?xml version="1.0" encoding="utf-8"?>
<ds:datastoreItem xmlns:ds="http://schemas.openxmlformats.org/officeDocument/2006/customXml" ds:itemID="{373F6EF3-AFCA-4288-8D02-B049D4DB78C5}">
  <ds:schemaRefs>
    <ds:schemaRef ds:uri="ef7aed2c-a5e8-4e19-a8ff-d4f41585aa69"/>
    <ds:schemaRef ds:uri="http://www.w3.org/XML/1998/namespace"/>
    <ds:schemaRef ds:uri="http://purl.org/dc/terms/"/>
    <ds:schemaRef ds:uri="08029d93-7516-4a56-a2cb-631a2b2b80c8"/>
    <ds:schemaRef ds:uri="http://purl.org/dc/dcmitype/"/>
    <ds:schemaRef ds:uri="http://schemas.microsoft.com/office/2006/documentManagement/types"/>
    <ds:schemaRef ds:uri="http://schemas.microsoft.com/sharepoint/v3/field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4045230-697E-49AD-B4A9-8BCB9A90E3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7aed2c-a5e8-4e19-a8ff-d4f41585aa69"/>
    <ds:schemaRef ds:uri="08029d93-7516-4a56-a2cb-631a2b2b80c8"/>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ABR_Powerpoint</Template>
  <TotalTime>71</TotalTime>
  <Words>2383</Words>
  <Application>Microsoft Macintosh PowerPoint</Application>
  <PresentationFormat>Breedbeeld</PresentationFormat>
  <Paragraphs>322</Paragraphs>
  <Slides>41</Slides>
  <Notes>32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41</vt:i4>
      </vt:variant>
    </vt:vector>
  </HeadingPairs>
  <TitlesOfParts>
    <vt:vector size="50" baseType="lpstr">
      <vt:lpstr>Arial</vt:lpstr>
      <vt:lpstr>Calibri</vt:lpstr>
      <vt:lpstr>Calibri Light</vt:lpstr>
      <vt:lpstr>Comfortaa</vt:lpstr>
      <vt:lpstr>Comfortaa bold</vt:lpstr>
      <vt:lpstr>Roboto</vt:lpstr>
      <vt:lpstr>Times</vt:lpstr>
      <vt:lpstr>Wingdings</vt:lpstr>
      <vt:lpstr>Office-thema</vt:lpstr>
      <vt:lpstr> FTO antibiotica-allergie  Naam Functie</vt:lpstr>
      <vt:lpstr>Disclosure </vt:lpstr>
      <vt:lpstr>Dankwoord</vt:lpstr>
      <vt:lpstr>Programma</vt:lpstr>
      <vt:lpstr>Doelen</vt:lpstr>
      <vt:lpstr>Allergie? Of niet?</vt:lpstr>
      <vt:lpstr>Het probleem</vt:lpstr>
      <vt:lpstr>Typen antibiotica-allergie</vt:lpstr>
      <vt:lpstr>Allergie types volgens Gell en Coombs</vt:lpstr>
      <vt:lpstr>Type 1 allergie = immediate type allergie</vt:lpstr>
      <vt:lpstr>Type 1 allergie = immediate type allergie</vt:lpstr>
      <vt:lpstr>Type 1 allergie = immediate type allergie</vt:lpstr>
      <vt:lpstr>Vertraagd type allergie (reacties &gt; 6 uur)</vt:lpstr>
      <vt:lpstr>Maculeuze of maculopapuleuze exantheem  (Type IV)</vt:lpstr>
      <vt:lpstr>Titel</vt:lpstr>
      <vt:lpstr>Allergieonderzoek</vt:lpstr>
      <vt:lpstr>Behandeling</vt:lpstr>
      <vt:lpstr>Vragen inhoudsdeskundige</vt:lpstr>
      <vt:lpstr>Inventarisatie vragen voor de deskundige</vt:lpstr>
      <vt:lpstr>Deel 2</vt:lpstr>
      <vt:lpstr>Doelen van de allergie anamnese</vt:lpstr>
      <vt:lpstr>Immediate versus delayed</vt:lpstr>
      <vt:lpstr>Individuele afwegingen</vt:lpstr>
      <vt:lpstr>Allergie anamnese</vt:lpstr>
      <vt:lpstr>PowerPoint-presentatie</vt:lpstr>
      <vt:lpstr>PowerPoint-presentatie</vt:lpstr>
      <vt:lpstr>PowerPoint-presentatie</vt:lpstr>
      <vt:lpstr>Dossier analyse</vt:lpstr>
      <vt:lpstr>Leerpunten tot zover</vt:lpstr>
      <vt:lpstr>Bespreken casuïstiek:</vt:lpstr>
      <vt:lpstr>Conclusies - algemeen</vt:lpstr>
      <vt:lpstr>Verspreiding allergie-registraties regionaal</vt:lpstr>
      <vt:lpstr>Bespreking barrières</vt:lpstr>
      <vt:lpstr>Maken van afspraken</vt:lpstr>
      <vt:lpstr>Take-home</vt:lpstr>
      <vt:lpstr>Vragen?</vt:lpstr>
      <vt:lpstr>Maken van afspraken </vt:lpstr>
      <vt:lpstr>Maken van afspraken </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P E N I N G T I T E L</dc:title>
  <dc:creator>Sandra de Snoo</dc:creator>
  <cp:lastModifiedBy>Britt Witziers</cp:lastModifiedBy>
  <cp:revision>53</cp:revision>
  <dcterms:created xsi:type="dcterms:W3CDTF">2018-01-03T10:39:31Z</dcterms:created>
  <dcterms:modified xsi:type="dcterms:W3CDTF">2024-08-09T06:30:20Z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0x0101009F607D7E0CE0F34F8440612BDDB2EE2C</vt:lpwstr>
  </property>
  <property fmtid="{D5CDD505-2E9C-101B-9397-08002B2CF9AE}" pid="3" name="MediaServiceImageTags">
    <vt:lpwstr/>
  </property>
</Properties>
</file>