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3"/>
  </p:notesMasterIdLst>
  <p:sldIdLst>
    <p:sldId id="304" r:id="rId5"/>
    <p:sldId id="305" r:id="rId6"/>
    <p:sldId id="307" r:id="rId7"/>
    <p:sldId id="314" r:id="rId8"/>
    <p:sldId id="323" r:id="rId9"/>
    <p:sldId id="312" r:id="rId10"/>
    <p:sldId id="313" r:id="rId11"/>
    <p:sldId id="320" r:id="rId12"/>
    <p:sldId id="315" r:id="rId13"/>
    <p:sldId id="310" r:id="rId14"/>
    <p:sldId id="316" r:id="rId15"/>
    <p:sldId id="317" r:id="rId16"/>
    <p:sldId id="318" r:id="rId17"/>
    <p:sldId id="322" r:id="rId18"/>
    <p:sldId id="325" r:id="rId19"/>
    <p:sldId id="319" r:id="rId20"/>
    <p:sldId id="311" r:id="rId21"/>
    <p:sldId id="301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C"/>
    <a:srgbClr val="2E2F6D"/>
    <a:srgbClr val="D0E8F9"/>
    <a:srgbClr val="2B2D6B"/>
    <a:srgbClr val="CAEAF2"/>
    <a:srgbClr val="B7E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83A74-8BC8-425C-895F-0DC99ECA37B6}" v="7" dt="2024-06-07T10:22:27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7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208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ce Walhout" userId="S::l.walhout@erasmusmc.nl::c9fd0d7c-9837-447e-83f4-b88a46b473b9" providerId="AD" clId="Web-{2C683A74-8BC8-425C-895F-0DC99ECA37B6}"/>
    <pc:docChg chg="modSld">
      <pc:chgData name="Laurence Walhout" userId="S::l.walhout@erasmusmc.nl::c9fd0d7c-9837-447e-83f4-b88a46b473b9" providerId="AD" clId="Web-{2C683A74-8BC8-425C-895F-0DC99ECA37B6}" dt="2024-06-07T10:22:26.523" v="6" actId="20577"/>
      <pc:docMkLst>
        <pc:docMk/>
      </pc:docMkLst>
      <pc:sldChg chg="addSp modSp">
        <pc:chgData name="Laurence Walhout" userId="S::l.walhout@erasmusmc.nl::c9fd0d7c-9837-447e-83f4-b88a46b473b9" providerId="AD" clId="Web-{2C683A74-8BC8-425C-895F-0DC99ECA37B6}" dt="2024-06-07T10:22:26.523" v="6" actId="20577"/>
        <pc:sldMkLst>
          <pc:docMk/>
          <pc:sldMk cId="240022806" sldId="304"/>
        </pc:sldMkLst>
        <pc:spChg chg="mod">
          <ac:chgData name="Laurence Walhout" userId="S::l.walhout@erasmusmc.nl::c9fd0d7c-9837-447e-83f4-b88a46b473b9" providerId="AD" clId="Web-{2C683A74-8BC8-425C-895F-0DC99ECA37B6}" dt="2024-06-07T10:22:12.523" v="0" actId="1076"/>
          <ac:spMkLst>
            <pc:docMk/>
            <pc:sldMk cId="240022806" sldId="304"/>
            <ac:spMk id="2" creationId="{B831A05C-7F7B-50C6-9D7B-2EC0F6027D34}"/>
          </ac:spMkLst>
        </pc:spChg>
        <pc:spChg chg="add mod">
          <ac:chgData name="Laurence Walhout" userId="S::l.walhout@erasmusmc.nl::c9fd0d7c-9837-447e-83f4-b88a46b473b9" providerId="AD" clId="Web-{2C683A74-8BC8-425C-895F-0DC99ECA37B6}" dt="2024-06-07T10:22:26.523" v="6" actId="20577"/>
          <ac:spMkLst>
            <pc:docMk/>
            <pc:sldMk cId="240022806" sldId="304"/>
            <ac:spMk id="6" creationId="{108DFE01-FB19-F9D7-31C1-5642D6B82806}"/>
          </ac:spMkLst>
        </pc:spChg>
      </pc:sldChg>
    </pc:docChg>
  </pc:docChgLst>
  <pc:docChgLst>
    <pc:chgData name="Laurence Walhout" userId="c9fd0d7c-9837-447e-83f4-b88a46b473b9" providerId="ADAL" clId="{C9FC8FA4-AEEE-0D45-8F40-976287A435C2}"/>
    <pc:docChg chg="modSld">
      <pc:chgData name="Laurence Walhout" userId="c9fd0d7c-9837-447e-83f4-b88a46b473b9" providerId="ADAL" clId="{C9FC8FA4-AEEE-0D45-8F40-976287A435C2}" dt="2024-06-07T08:41:50.255" v="0" actId="1076"/>
      <pc:docMkLst>
        <pc:docMk/>
      </pc:docMkLst>
      <pc:sldChg chg="modSp mod">
        <pc:chgData name="Laurence Walhout" userId="c9fd0d7c-9837-447e-83f4-b88a46b473b9" providerId="ADAL" clId="{C9FC8FA4-AEEE-0D45-8F40-976287A435C2}" dt="2024-06-07T08:41:50.255" v="0" actId="1076"/>
        <pc:sldMkLst>
          <pc:docMk/>
          <pc:sldMk cId="1112145464" sldId="314"/>
        </pc:sldMkLst>
        <pc:picChg chg="mod">
          <ac:chgData name="Laurence Walhout" userId="c9fd0d7c-9837-447e-83f4-b88a46b473b9" providerId="ADAL" clId="{C9FC8FA4-AEEE-0D45-8F40-976287A435C2}" dt="2024-06-07T08:41:50.255" v="0" actId="1076"/>
          <ac:picMkLst>
            <pc:docMk/>
            <pc:sldMk cId="1112145464" sldId="314"/>
            <ac:picMk id="12" creationId="{913C153A-B9C0-230F-5AD5-B900112E55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E71A9-D47D-3D4F-9F38-9892D57585D7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5C43D-2363-9A42-B2A2-1696FA3BFD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13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33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59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75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73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65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86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17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03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03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5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0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8BA14">
                <a:alpha val="25000"/>
              </a:srgbClr>
            </a:gs>
            <a:gs pos="50000">
              <a:srgbClr val="38A962">
                <a:alpha val="25000"/>
              </a:srgbClr>
            </a:gs>
            <a:gs pos="100000">
              <a:srgbClr val="009687">
                <a:alpha val="25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A1C6F-5EE6-AC4D-8714-7331C56A69B1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35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1A05C-7F7B-50C6-9D7B-2EC0F60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105" y="4547546"/>
            <a:ext cx="5533512" cy="1325563"/>
          </a:xfrm>
        </p:spPr>
        <p:txBody>
          <a:bodyPr>
            <a:normAutofit fontScale="90000"/>
          </a:bodyPr>
          <a:lstStyle/>
          <a:p>
            <a:r>
              <a:rPr lang="nl-NL" sz="3200" b="1" dirty="0">
                <a:solidFill>
                  <a:srgbClr val="009687"/>
                </a:solidFill>
                <a:latin typeface="Comfortaa" pitchFamily="2" charset="0"/>
                <a:cs typeface="Arial" panose="020B0604020202020204" pitchFamily="34" charset="0"/>
              </a:rPr>
              <a:t>Infectiepreventie</a:t>
            </a:r>
            <a:br>
              <a:rPr lang="nl-NL" sz="3200" b="1" dirty="0">
                <a:solidFill>
                  <a:srgbClr val="009687"/>
                </a:solidFill>
                <a:latin typeface="Comfortaa" pitchFamily="2" charset="0"/>
                <a:cs typeface="Arial" panose="020B0604020202020204" pitchFamily="34" charset="0"/>
              </a:rPr>
            </a:br>
            <a:r>
              <a:rPr lang="nl-NL" sz="3200" b="1" dirty="0">
                <a:solidFill>
                  <a:srgbClr val="009687"/>
                </a:solidFill>
                <a:latin typeface="Comfortaa" pitchFamily="2" charset="0"/>
                <a:cs typeface="Arial" panose="020B0604020202020204" pitchFamily="34" charset="0"/>
              </a:rPr>
              <a:t>instructie voor spelbegeleiders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1" y="2622251"/>
            <a:ext cx="4481936" cy="1613497"/>
          </a:xfrm>
          <a:prstGeom prst="rect">
            <a:avLst/>
          </a:prstGeom>
        </p:spPr>
      </p:pic>
      <p:pic>
        <p:nvPicPr>
          <p:cNvPr id="4" name="Afbeelding 3" descr="Afbeelding met grafische vormgeving, Graphics, tekst, rif&#10;&#10;Automatisch gegenereerde beschrijving">
            <a:extLst>
              <a:ext uri="{FF2B5EF4-FFF2-40B4-BE49-F238E27FC236}">
                <a16:creationId xmlns:a16="http://schemas.microsoft.com/office/drawing/2014/main" id="{913C153A-B9C0-230F-5AD5-B900112E5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48" y="227695"/>
            <a:ext cx="4631750" cy="233073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08DFE01-FB19-F9D7-31C1-5642D6B82806}"/>
              </a:ext>
            </a:extLst>
          </p:cNvPr>
          <p:cNvSpPr txBox="1">
            <a:spLocks/>
          </p:cNvSpPr>
          <p:nvPr/>
        </p:nvSpPr>
        <p:spPr>
          <a:xfrm>
            <a:off x="6375063" y="2770206"/>
            <a:ext cx="5533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err="1">
                <a:solidFill>
                  <a:srgbClr val="009687"/>
                </a:solidFill>
                <a:latin typeface="Comfortaa"/>
                <a:cs typeface="Arial"/>
              </a:rPr>
              <a:t>Ontsleutel</a:t>
            </a:r>
            <a:r>
              <a:rPr lang="nl-NL" sz="3200" b="1" dirty="0">
                <a:solidFill>
                  <a:srgbClr val="009687"/>
                </a:solidFill>
                <a:latin typeface="Comfortaa"/>
                <a:cs typeface="Arial"/>
              </a:rPr>
              <a:t> de uitbraak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02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F5D0-C942-7BBF-29FD-21F6E99C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2" y="175350"/>
            <a:ext cx="3008825" cy="108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16755-6B41-4A25-7166-AEFC9353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287779" y="2539782"/>
            <a:ext cx="90763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   </a:t>
            </a:r>
            <a:r>
              <a:rPr lang="en-US" sz="2000" dirty="0" err="1"/>
              <a:t>Handschoenen</a:t>
            </a:r>
            <a:r>
              <a:rPr lang="en-US" sz="2000" dirty="0"/>
              <a:t> in de </a:t>
            </a:r>
            <a:r>
              <a:rPr lang="en-US" sz="2000" dirty="0" err="1"/>
              <a:t>verkeerde</a:t>
            </a:r>
            <a:r>
              <a:rPr lang="en-US" sz="2000" dirty="0"/>
              <a:t> </a:t>
            </a:r>
            <a:r>
              <a:rPr lang="en-US" sz="2000" dirty="0" err="1"/>
              <a:t>maat</a:t>
            </a:r>
            <a:r>
              <a:rPr lang="en-US" sz="2000" dirty="0"/>
              <a:t> </a:t>
            </a:r>
            <a:r>
              <a:rPr lang="en-US" sz="2000" dirty="0" err="1"/>
              <a:t>dragen</a:t>
            </a:r>
            <a:r>
              <a:rPr lang="en-US" sz="2000" dirty="0"/>
              <a:t> (te </a:t>
            </a:r>
            <a:r>
              <a:rPr lang="en-US" sz="2000" dirty="0" err="1"/>
              <a:t>groot</a:t>
            </a:r>
            <a:r>
              <a:rPr lang="en-US" sz="2000" dirty="0"/>
              <a:t> of te </a:t>
            </a:r>
            <a:r>
              <a:rPr lang="en-US" sz="2000" dirty="0" err="1"/>
              <a:t>klein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   </a:t>
            </a:r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handschoenen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wondverzorging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   Met </a:t>
            </a:r>
            <a:r>
              <a:rPr lang="en-US" sz="2000" dirty="0" err="1"/>
              <a:t>handschoen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het </a:t>
            </a:r>
            <a:r>
              <a:rPr lang="en-US" sz="2000" dirty="0" err="1"/>
              <a:t>gezicht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   </a:t>
            </a:r>
            <a:r>
              <a:rPr lang="en-US" sz="2000" dirty="0" err="1"/>
              <a:t>Werken</a:t>
            </a:r>
            <a:r>
              <a:rPr lang="en-US" sz="2000" dirty="0"/>
              <a:t> met </a:t>
            </a:r>
            <a:r>
              <a:rPr lang="en-US" sz="2000" dirty="0" err="1"/>
              <a:t>kapotte</a:t>
            </a:r>
            <a:r>
              <a:rPr lang="en-US" sz="2000" dirty="0"/>
              <a:t> </a:t>
            </a:r>
            <a:r>
              <a:rPr lang="en-US" sz="2000" dirty="0" err="1"/>
              <a:t>handschoenen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   Met </a:t>
            </a:r>
            <a:r>
              <a:rPr lang="en-US" sz="2000" dirty="0" err="1"/>
              <a:t>handschoenen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handenwassen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   </a:t>
            </a:r>
            <a:r>
              <a:rPr lang="en-US" sz="2000" dirty="0" err="1"/>
              <a:t>Handhygiene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aantrekken</a:t>
            </a:r>
            <a:r>
              <a:rPr lang="en-US" sz="2000" dirty="0"/>
              <a:t> van </a:t>
            </a:r>
            <a:r>
              <a:rPr lang="en-US" sz="2000" dirty="0" err="1"/>
              <a:t>handschoenen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   Met </a:t>
            </a:r>
            <a:r>
              <a:rPr lang="en-US" sz="2000" dirty="0" err="1"/>
              <a:t>handschoenen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de </a:t>
            </a:r>
            <a:r>
              <a:rPr lang="en-US" sz="2000" dirty="0" err="1"/>
              <a:t>afstandsbediening</a:t>
            </a:r>
            <a:r>
              <a:rPr lang="en-US" sz="2000" dirty="0"/>
              <a:t>, </a:t>
            </a:r>
            <a:r>
              <a:rPr lang="en-US" sz="2000" dirty="0" err="1"/>
              <a:t>telefoon</a:t>
            </a:r>
            <a:r>
              <a:rPr lang="en-US" sz="2000" dirty="0"/>
              <a:t>, tablet </a:t>
            </a:r>
            <a:r>
              <a:rPr lang="en-US" sz="2000" dirty="0" err="1"/>
              <a:t>ect</a:t>
            </a:r>
            <a:r>
              <a:rPr lang="en-US" sz="2000" dirty="0"/>
              <a:t> </a:t>
            </a:r>
            <a:r>
              <a:rPr lang="en-US" sz="2000" dirty="0" err="1"/>
              <a:t>gebruiken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   </a:t>
            </a:r>
            <a:r>
              <a:rPr lang="en-US" sz="2000" dirty="0" err="1"/>
              <a:t>Werken</a:t>
            </a:r>
            <a:r>
              <a:rPr lang="en-US" sz="2000" dirty="0"/>
              <a:t> met </a:t>
            </a:r>
            <a:r>
              <a:rPr lang="en-US" sz="2000" dirty="0" err="1"/>
              <a:t>sieraden</a:t>
            </a:r>
            <a:r>
              <a:rPr lang="en-US" sz="2000" dirty="0"/>
              <a:t> en </a:t>
            </a:r>
            <a:r>
              <a:rPr lang="en-US" sz="2000" dirty="0" err="1"/>
              <a:t>nagellak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   </a:t>
            </a:r>
            <a:r>
              <a:rPr lang="en-US" sz="2000" dirty="0" err="1"/>
              <a:t>Handschoenen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kans</a:t>
            </a:r>
            <a:r>
              <a:rPr lang="en-US" sz="2000" dirty="0"/>
              <a:t> op contact met </a:t>
            </a:r>
            <a:r>
              <a:rPr lang="en-US" sz="2000" dirty="0" err="1"/>
              <a:t>lichaamsvocht</a:t>
            </a:r>
            <a:r>
              <a:rPr lang="en-US" sz="2000" dirty="0"/>
              <a:t> of </a:t>
            </a:r>
            <a:r>
              <a:rPr lang="en-US" sz="2000" dirty="0" err="1"/>
              <a:t>bloed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   </a:t>
            </a:r>
            <a:r>
              <a:rPr lang="en-US" sz="2000" dirty="0" err="1"/>
              <a:t>Handschoenen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kans</a:t>
            </a:r>
            <a:r>
              <a:rPr lang="en-US" sz="2000" dirty="0"/>
              <a:t> op contact 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intacte</a:t>
            </a:r>
            <a:r>
              <a:rPr lang="en-US" sz="2000" dirty="0"/>
              <a:t> </a:t>
            </a:r>
            <a:r>
              <a:rPr lang="en-US" sz="2000" dirty="0" err="1"/>
              <a:t>huid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   </a:t>
            </a:r>
            <a:r>
              <a:rPr lang="en-US" sz="2000" dirty="0" err="1"/>
              <a:t>Handschoenen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desinfectie</a:t>
            </a:r>
            <a:r>
              <a:rPr lang="en-US" sz="2000" dirty="0"/>
              <a:t> van </a:t>
            </a:r>
            <a:r>
              <a:rPr lang="en-US" sz="2000" dirty="0" err="1"/>
              <a:t>materialen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   </a:t>
            </a:r>
            <a:r>
              <a:rPr lang="en-US" sz="2000" dirty="0" err="1"/>
              <a:t>Handschoenen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mogelijk</a:t>
            </a:r>
            <a:r>
              <a:rPr lang="en-US" sz="2000" dirty="0"/>
              <a:t> contact met </a:t>
            </a:r>
            <a:r>
              <a:rPr lang="en-US" sz="2000" dirty="0" err="1"/>
              <a:t>braaksel</a:t>
            </a:r>
            <a:endParaRPr lang="en-US" sz="2000" dirty="0"/>
          </a:p>
        </p:txBody>
      </p:sp>
      <p:sp>
        <p:nvSpPr>
          <p:cNvPr id="13" name="Tekstvak 12"/>
          <p:cNvSpPr txBox="1"/>
          <p:nvPr/>
        </p:nvSpPr>
        <p:spPr>
          <a:xfrm>
            <a:off x="2594610" y="1399639"/>
            <a:ext cx="2524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Antwoorden</a:t>
            </a:r>
            <a:endParaRPr lang="nl-NL" sz="3600" dirty="0"/>
          </a:p>
          <a:p>
            <a:endParaRPr lang="nl-NL" sz="3600" dirty="0"/>
          </a:p>
        </p:txBody>
      </p:sp>
      <p:grpSp>
        <p:nvGrpSpPr>
          <p:cNvPr id="29" name="Groep 28"/>
          <p:cNvGrpSpPr/>
          <p:nvPr/>
        </p:nvGrpSpPr>
        <p:grpSpPr>
          <a:xfrm rot="1593840">
            <a:off x="9699256" y="1358512"/>
            <a:ext cx="1788584" cy="2776544"/>
            <a:chOff x="2420020" y="209897"/>
            <a:chExt cx="4557949" cy="6573433"/>
          </a:xfrm>
        </p:grpSpPr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5CDFC141-09FE-C84F-3B18-06DB0A4CB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025" y="209897"/>
              <a:ext cx="4545944" cy="6573433"/>
            </a:xfrm>
            <a:prstGeom prst="rect">
              <a:avLst/>
            </a:prstGeom>
          </p:spPr>
        </p:pic>
        <p:pic>
          <p:nvPicPr>
            <p:cNvPr id="31" name="Graphic 28" descr="Duim omlaag met effen opvulling">
              <a:extLst>
                <a:ext uri="{FF2B5EF4-FFF2-40B4-BE49-F238E27FC236}">
                  <a16:creationId xmlns:a16="http://schemas.microsoft.com/office/drawing/2014/main" id="{1BA3627E-5F2E-028C-EA96-2C3ECBEA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93183" y="3529396"/>
              <a:ext cx="414340" cy="414340"/>
            </a:xfrm>
            <a:prstGeom prst="rect">
              <a:avLst/>
            </a:prstGeom>
          </p:spPr>
        </p:pic>
        <p:pic>
          <p:nvPicPr>
            <p:cNvPr id="32" name="Graphic 28" descr="Duim omlaag met effen opvulling">
              <a:extLst>
                <a:ext uri="{FF2B5EF4-FFF2-40B4-BE49-F238E27FC236}">
                  <a16:creationId xmlns:a16="http://schemas.microsoft.com/office/drawing/2014/main" id="{1BA3627E-5F2E-028C-EA96-2C3ECBEA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99697" y="3543312"/>
              <a:ext cx="414340" cy="414340"/>
            </a:xfrm>
            <a:prstGeom prst="rect">
              <a:avLst/>
            </a:prstGeom>
          </p:spPr>
        </p:pic>
        <p:pic>
          <p:nvPicPr>
            <p:cNvPr id="33" name="Graphic 28" descr="Duim omlaag met effen opvulling">
              <a:extLst>
                <a:ext uri="{FF2B5EF4-FFF2-40B4-BE49-F238E27FC236}">
                  <a16:creationId xmlns:a16="http://schemas.microsoft.com/office/drawing/2014/main" id="{1BA3627E-5F2E-028C-EA96-2C3ECBEA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59417" y="1520478"/>
              <a:ext cx="414340" cy="414340"/>
            </a:xfrm>
            <a:prstGeom prst="rect">
              <a:avLst/>
            </a:prstGeom>
          </p:spPr>
        </p:pic>
        <p:pic>
          <p:nvPicPr>
            <p:cNvPr id="34" name="Graphic 28" descr="Duim omlaag met effen opvulling">
              <a:extLst>
                <a:ext uri="{FF2B5EF4-FFF2-40B4-BE49-F238E27FC236}">
                  <a16:creationId xmlns:a16="http://schemas.microsoft.com/office/drawing/2014/main" id="{1BA3627E-5F2E-028C-EA96-2C3ECBEA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45692" y="1486188"/>
              <a:ext cx="414340" cy="414340"/>
            </a:xfrm>
            <a:prstGeom prst="rect">
              <a:avLst/>
            </a:prstGeom>
          </p:spPr>
        </p:pic>
        <p:pic>
          <p:nvPicPr>
            <p:cNvPr id="35" name="Graphic 28" descr="Duim omlaag met effen opvulling">
              <a:extLst>
                <a:ext uri="{FF2B5EF4-FFF2-40B4-BE49-F238E27FC236}">
                  <a16:creationId xmlns:a16="http://schemas.microsoft.com/office/drawing/2014/main" id="{1BA3627E-5F2E-028C-EA96-2C3ECBEA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24051" y="2227526"/>
              <a:ext cx="414340" cy="414340"/>
            </a:xfrm>
            <a:prstGeom prst="rect">
              <a:avLst/>
            </a:prstGeom>
          </p:spPr>
        </p:pic>
        <p:pic>
          <p:nvPicPr>
            <p:cNvPr id="36" name="Graphic 28" descr="Duim omlaag met effen opvulling">
              <a:extLst>
                <a:ext uri="{FF2B5EF4-FFF2-40B4-BE49-F238E27FC236}">
                  <a16:creationId xmlns:a16="http://schemas.microsoft.com/office/drawing/2014/main" id="{1BA3627E-5F2E-028C-EA96-2C3ECBEA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76323" y="4758978"/>
              <a:ext cx="414340" cy="414340"/>
            </a:xfrm>
            <a:prstGeom prst="rect">
              <a:avLst/>
            </a:prstGeom>
          </p:spPr>
        </p:pic>
        <p:pic>
          <p:nvPicPr>
            <p:cNvPr id="37" name="Graphic 28" descr="Duim omlaag met effen opvulling">
              <a:extLst>
                <a:ext uri="{FF2B5EF4-FFF2-40B4-BE49-F238E27FC236}">
                  <a16:creationId xmlns:a16="http://schemas.microsoft.com/office/drawing/2014/main" id="{1BA3627E-5F2E-028C-EA96-2C3ECBEA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20020" y="4758978"/>
              <a:ext cx="414340" cy="414340"/>
            </a:xfrm>
            <a:prstGeom prst="rect">
              <a:avLst/>
            </a:prstGeom>
          </p:spPr>
        </p:pic>
        <p:pic>
          <p:nvPicPr>
            <p:cNvPr id="38" name="Graphic 34" descr="Duim omhoog met effen opvulling">
              <a:extLst>
                <a:ext uri="{FF2B5EF4-FFF2-40B4-BE49-F238E27FC236}">
                  <a16:creationId xmlns:a16="http://schemas.microsoft.com/office/drawing/2014/main" id="{4875CAEB-70BC-E9DF-42BA-92C46D39D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58698" y="3451860"/>
              <a:ext cx="414340" cy="414340"/>
            </a:xfrm>
            <a:prstGeom prst="rect">
              <a:avLst/>
            </a:prstGeom>
          </p:spPr>
        </p:pic>
        <p:pic>
          <p:nvPicPr>
            <p:cNvPr id="39" name="Graphic 34" descr="Duim omhoog met effen opvulling">
              <a:extLst>
                <a:ext uri="{FF2B5EF4-FFF2-40B4-BE49-F238E27FC236}">
                  <a16:creationId xmlns:a16="http://schemas.microsoft.com/office/drawing/2014/main" id="{4875CAEB-70BC-E9DF-42BA-92C46D39D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78334" y="6045748"/>
              <a:ext cx="414340" cy="414340"/>
            </a:xfrm>
            <a:prstGeom prst="rect">
              <a:avLst/>
            </a:prstGeom>
          </p:spPr>
        </p:pic>
        <p:pic>
          <p:nvPicPr>
            <p:cNvPr id="40" name="Graphic 34" descr="Duim omhoog met effen opvulling">
              <a:extLst>
                <a:ext uri="{FF2B5EF4-FFF2-40B4-BE49-F238E27FC236}">
                  <a16:creationId xmlns:a16="http://schemas.microsoft.com/office/drawing/2014/main" id="{4875CAEB-70BC-E9DF-42BA-92C46D39D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49208" y="4745328"/>
              <a:ext cx="414340" cy="414340"/>
            </a:xfrm>
            <a:prstGeom prst="rect">
              <a:avLst/>
            </a:prstGeom>
          </p:spPr>
        </p:pic>
        <p:pic>
          <p:nvPicPr>
            <p:cNvPr id="41" name="Graphic 34" descr="Duim omhoog met effen opvulling">
              <a:extLst>
                <a:ext uri="{FF2B5EF4-FFF2-40B4-BE49-F238E27FC236}">
                  <a16:creationId xmlns:a16="http://schemas.microsoft.com/office/drawing/2014/main" id="{4875CAEB-70BC-E9DF-42BA-92C46D39D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58698" y="5233776"/>
              <a:ext cx="414340" cy="414340"/>
            </a:xfrm>
            <a:prstGeom prst="rect">
              <a:avLst/>
            </a:prstGeom>
          </p:spPr>
        </p:pic>
      </p:grpSp>
      <p:pic>
        <p:nvPicPr>
          <p:cNvPr id="42" name="Graphic 28" descr="Duim omlaag met effen opvulling">
            <a:extLst>
              <a:ext uri="{FF2B5EF4-FFF2-40B4-BE49-F238E27FC236}">
                <a16:creationId xmlns:a16="http://schemas.microsoft.com/office/drawing/2014/main" id="{1BA3627E-5F2E-028C-EA96-2C3ECBEA7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2337" y="4773994"/>
            <a:ext cx="287680" cy="287680"/>
          </a:xfrm>
          <a:prstGeom prst="rect">
            <a:avLst/>
          </a:prstGeom>
        </p:spPr>
      </p:pic>
      <p:pic>
        <p:nvPicPr>
          <p:cNvPr id="43" name="Graphic 28" descr="Duim omlaag met effen opvulling">
            <a:extLst>
              <a:ext uri="{FF2B5EF4-FFF2-40B4-BE49-F238E27FC236}">
                <a16:creationId xmlns:a16="http://schemas.microsoft.com/office/drawing/2014/main" id="{1BA3627E-5F2E-028C-EA96-2C3ECBEA7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1927" y="4451930"/>
            <a:ext cx="287680" cy="287680"/>
          </a:xfrm>
          <a:prstGeom prst="rect">
            <a:avLst/>
          </a:prstGeom>
        </p:spPr>
      </p:pic>
      <p:pic>
        <p:nvPicPr>
          <p:cNvPr id="44" name="Graphic 28" descr="Duim omlaag met effen opvulling">
            <a:extLst>
              <a:ext uri="{FF2B5EF4-FFF2-40B4-BE49-F238E27FC236}">
                <a16:creationId xmlns:a16="http://schemas.microsoft.com/office/drawing/2014/main" id="{1BA3627E-5F2E-028C-EA96-2C3ECBEA7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9047" y="3842186"/>
            <a:ext cx="287680" cy="287680"/>
          </a:xfrm>
          <a:prstGeom prst="rect">
            <a:avLst/>
          </a:prstGeom>
        </p:spPr>
      </p:pic>
      <p:pic>
        <p:nvPicPr>
          <p:cNvPr id="45" name="Graphic 28" descr="Duim omlaag met effen opvulling">
            <a:extLst>
              <a:ext uri="{FF2B5EF4-FFF2-40B4-BE49-F238E27FC236}">
                <a16:creationId xmlns:a16="http://schemas.microsoft.com/office/drawing/2014/main" id="{1BA3627E-5F2E-028C-EA96-2C3ECBEA7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5798" y="3536399"/>
            <a:ext cx="287680" cy="287680"/>
          </a:xfrm>
          <a:prstGeom prst="rect">
            <a:avLst/>
          </a:prstGeom>
        </p:spPr>
      </p:pic>
      <p:pic>
        <p:nvPicPr>
          <p:cNvPr id="46" name="Graphic 28" descr="Duim omlaag met effen opvulling">
            <a:extLst>
              <a:ext uri="{FF2B5EF4-FFF2-40B4-BE49-F238E27FC236}">
                <a16:creationId xmlns:a16="http://schemas.microsoft.com/office/drawing/2014/main" id="{1BA3627E-5F2E-028C-EA96-2C3ECBEA7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1927" y="3229059"/>
            <a:ext cx="287680" cy="287680"/>
          </a:xfrm>
          <a:prstGeom prst="rect">
            <a:avLst/>
          </a:prstGeom>
        </p:spPr>
      </p:pic>
      <p:pic>
        <p:nvPicPr>
          <p:cNvPr id="47" name="Graphic 28" descr="Duim omlaag met effen opvulling">
            <a:extLst>
              <a:ext uri="{FF2B5EF4-FFF2-40B4-BE49-F238E27FC236}">
                <a16:creationId xmlns:a16="http://schemas.microsoft.com/office/drawing/2014/main" id="{1BA3627E-5F2E-028C-EA96-2C3ECBEA7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7617" y="2930322"/>
            <a:ext cx="287680" cy="287680"/>
          </a:xfrm>
          <a:prstGeom prst="rect">
            <a:avLst/>
          </a:prstGeom>
        </p:spPr>
      </p:pic>
      <p:pic>
        <p:nvPicPr>
          <p:cNvPr id="48" name="Graphic 28" descr="Duim omlaag met effen opvulling">
            <a:extLst>
              <a:ext uri="{FF2B5EF4-FFF2-40B4-BE49-F238E27FC236}">
                <a16:creationId xmlns:a16="http://schemas.microsoft.com/office/drawing/2014/main" id="{1BA3627E-5F2E-028C-EA96-2C3ECBEA7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3767" y="2642642"/>
            <a:ext cx="287680" cy="287680"/>
          </a:xfrm>
          <a:prstGeom prst="rect">
            <a:avLst/>
          </a:prstGeom>
        </p:spPr>
      </p:pic>
      <p:pic>
        <p:nvPicPr>
          <p:cNvPr id="49" name="Graphic 34" descr="Duim omhoog met effen opvulling">
            <a:extLst>
              <a:ext uri="{FF2B5EF4-FFF2-40B4-BE49-F238E27FC236}">
                <a16:creationId xmlns:a16="http://schemas.microsoft.com/office/drawing/2014/main" id="{4875CAEB-70BC-E9DF-42BA-92C46D39D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6851" y="5937768"/>
            <a:ext cx="338667" cy="338667"/>
          </a:xfrm>
          <a:prstGeom prst="rect">
            <a:avLst/>
          </a:prstGeom>
        </p:spPr>
      </p:pic>
      <p:pic>
        <p:nvPicPr>
          <p:cNvPr id="50" name="Graphic 34" descr="Duim omhoog met effen opvulling">
            <a:extLst>
              <a:ext uri="{FF2B5EF4-FFF2-40B4-BE49-F238E27FC236}">
                <a16:creationId xmlns:a16="http://schemas.microsoft.com/office/drawing/2014/main" id="{4875CAEB-70BC-E9DF-42BA-92C46D39D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9703" y="5624463"/>
            <a:ext cx="338667" cy="338667"/>
          </a:xfrm>
          <a:prstGeom prst="rect">
            <a:avLst/>
          </a:prstGeom>
        </p:spPr>
      </p:pic>
      <p:pic>
        <p:nvPicPr>
          <p:cNvPr id="51" name="Graphic 34" descr="Duim omhoog met effen opvulling">
            <a:extLst>
              <a:ext uri="{FF2B5EF4-FFF2-40B4-BE49-F238E27FC236}">
                <a16:creationId xmlns:a16="http://schemas.microsoft.com/office/drawing/2014/main" id="{4875CAEB-70BC-E9DF-42BA-92C46D39D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61332" y="5320591"/>
            <a:ext cx="338667" cy="338667"/>
          </a:xfrm>
          <a:prstGeom prst="rect">
            <a:avLst/>
          </a:prstGeom>
        </p:spPr>
      </p:pic>
      <p:pic>
        <p:nvPicPr>
          <p:cNvPr id="52" name="Graphic 34" descr="Duim omhoog met effen opvulling">
            <a:extLst>
              <a:ext uri="{FF2B5EF4-FFF2-40B4-BE49-F238E27FC236}">
                <a16:creationId xmlns:a16="http://schemas.microsoft.com/office/drawing/2014/main" id="{4875CAEB-70BC-E9DF-42BA-92C46D39D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66432" y="5012703"/>
            <a:ext cx="338667" cy="338667"/>
          </a:xfrm>
          <a:prstGeom prst="rect">
            <a:avLst/>
          </a:prstGeom>
        </p:spPr>
      </p:pic>
      <p:pic>
        <p:nvPicPr>
          <p:cNvPr id="53" name="Graphic 34" descr="Duim omhoog met effen opvulling">
            <a:extLst>
              <a:ext uri="{FF2B5EF4-FFF2-40B4-BE49-F238E27FC236}">
                <a16:creationId xmlns:a16="http://schemas.microsoft.com/office/drawing/2014/main" id="{4875CAEB-70BC-E9DF-42BA-92C46D39D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66433" y="4069174"/>
            <a:ext cx="338667" cy="3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F5D0-C942-7BBF-29FD-21F6E99C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2" y="175350"/>
            <a:ext cx="3008825" cy="108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16755-6B41-4A25-7166-AEFC9353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097530" y="1405890"/>
            <a:ext cx="252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Antwoorden</a:t>
            </a:r>
            <a:endParaRPr lang="nl-NL" sz="3600" dirty="0"/>
          </a:p>
        </p:txBody>
      </p:sp>
      <p:pic>
        <p:nvPicPr>
          <p:cNvPr id="12" name="Afbeelding 11" descr="Afbeelding met tekst, Lettertype, symbool&#10;&#10;Automatisch gegenereerde beschrijving">
            <a:extLst>
              <a:ext uri="{FF2B5EF4-FFF2-40B4-BE49-F238E27FC236}">
                <a16:creationId xmlns:a16="http://schemas.microsoft.com/office/drawing/2014/main" id="{252E8EA0-C65E-8636-04A3-BDAE5C957B17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09" y="2108663"/>
            <a:ext cx="7186963" cy="192258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6206420" y="17290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pc="280" dirty="0">
                <a:highlight>
                  <a:srgbClr val="FFFFFF"/>
                </a:highlight>
              </a:rPr>
              <a:t>LABORANT</a:t>
            </a:r>
          </a:p>
          <a:p>
            <a:pPr algn="ctr"/>
            <a:r>
              <a:rPr lang="nl-NL" spc="280" dirty="0">
                <a:solidFill>
                  <a:srgbClr val="00B050"/>
                </a:solidFill>
                <a:highlight>
                  <a:srgbClr val="FFFFFF"/>
                </a:highlight>
              </a:rPr>
              <a:t>C</a:t>
            </a:r>
            <a:r>
              <a:rPr lang="nl-NL" spc="280" dirty="0">
                <a:highlight>
                  <a:srgbClr val="FFFFFF"/>
                </a:highlight>
              </a:rPr>
              <a:t>ONTACT </a:t>
            </a:r>
          </a:p>
          <a:p>
            <a:pPr algn="ctr"/>
            <a:r>
              <a:rPr lang="nl-NL" spc="280" dirty="0">
                <a:solidFill>
                  <a:srgbClr val="16AB74"/>
                </a:solidFill>
                <a:highlight>
                  <a:srgbClr val="FFFFFF"/>
                </a:highlight>
              </a:rPr>
              <a:t>B</a:t>
            </a:r>
            <a:r>
              <a:rPr lang="nl-NL" spc="280" dirty="0">
                <a:highlight>
                  <a:srgbClr val="FFFFFF"/>
                </a:highlight>
              </a:rPr>
              <a:t>IOTERRORISME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57E5D5C-EBB6-8E2B-7D7C-902F8057B6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620" y="4365894"/>
            <a:ext cx="2841124" cy="2279381"/>
          </a:xfrm>
          <a:prstGeom prst="rect">
            <a:avLst/>
          </a:prstGeom>
        </p:spPr>
      </p:pic>
      <p:pic>
        <p:nvPicPr>
          <p:cNvPr id="14" name="Afbeelding 13" descr="Afbeelding met scheikunde, bril, Laboratorium, persoon&#10;&#10;Automatisch gegenereerde beschrijving">
            <a:extLst>
              <a:ext uri="{FF2B5EF4-FFF2-40B4-BE49-F238E27FC236}">
                <a16:creationId xmlns:a16="http://schemas.microsoft.com/office/drawing/2014/main" id="{319A4D05-2820-83D5-18FD-49CA2C8009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722" y="4365894"/>
            <a:ext cx="2528528" cy="227938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770514" y="42833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pc="280" dirty="0">
                <a:highlight>
                  <a:srgbClr val="FFFFFF"/>
                </a:highlight>
              </a:rPr>
              <a:t>MOEDER </a:t>
            </a:r>
          </a:p>
          <a:p>
            <a:pPr algn="ctr"/>
            <a:r>
              <a:rPr lang="nl-NL" spc="280" dirty="0">
                <a:solidFill>
                  <a:srgbClr val="16AB74"/>
                </a:solidFill>
                <a:highlight>
                  <a:srgbClr val="FFFFFF"/>
                </a:highlight>
              </a:rPr>
              <a:t>L</a:t>
            </a:r>
            <a:r>
              <a:rPr lang="nl-NL" spc="280" dirty="0">
                <a:highlight>
                  <a:srgbClr val="FFFFFF"/>
                </a:highlight>
              </a:rPr>
              <a:t>IEFDE </a:t>
            </a:r>
          </a:p>
          <a:p>
            <a:pPr algn="ctr"/>
            <a:r>
              <a:rPr lang="nl-NL" spc="280" dirty="0">
                <a:solidFill>
                  <a:srgbClr val="16AB74"/>
                </a:solidFill>
                <a:highlight>
                  <a:srgbClr val="FFFFFF"/>
                </a:highlight>
              </a:rPr>
              <a:t>L</a:t>
            </a:r>
            <a:r>
              <a:rPr lang="nl-NL" spc="280" dirty="0">
                <a:highlight>
                  <a:srgbClr val="FFFFFF"/>
                </a:highlight>
              </a:rPr>
              <a:t>UCHT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045522" y="4723609"/>
            <a:ext cx="2213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280" dirty="0">
                <a:highlight>
                  <a:srgbClr val="FFFFFF"/>
                </a:highlight>
              </a:rPr>
              <a:t>MUTATIE</a:t>
            </a:r>
            <a:endParaRPr lang="nl-NL" spc="280" dirty="0">
              <a:highlight>
                <a:srgbClr val="FFFFFF"/>
              </a:highlight>
            </a:endParaRPr>
          </a:p>
          <a:p>
            <a:pPr algn="ctr"/>
            <a:r>
              <a:rPr lang="nl-NL" spc="280" dirty="0">
                <a:solidFill>
                  <a:srgbClr val="16AB74"/>
                </a:solidFill>
                <a:highlight>
                  <a:srgbClr val="FFFFFF"/>
                </a:highlight>
              </a:rPr>
              <a:t>V</a:t>
            </a:r>
            <a:r>
              <a:rPr lang="nl-NL" spc="280" dirty="0">
                <a:highlight>
                  <a:srgbClr val="FFFFFF"/>
                </a:highlight>
              </a:rPr>
              <a:t>OEDSEL</a:t>
            </a:r>
          </a:p>
          <a:p>
            <a:pPr algn="ctr"/>
            <a:r>
              <a:rPr lang="nl-NL" spc="280" dirty="0">
                <a:solidFill>
                  <a:srgbClr val="00B050"/>
                </a:solidFill>
                <a:highlight>
                  <a:srgbClr val="FFFFFF"/>
                </a:highlight>
              </a:rPr>
              <a:t>N</a:t>
            </a:r>
            <a:r>
              <a:rPr lang="nl-NL" spc="280" dirty="0">
                <a:highlight>
                  <a:srgbClr val="FFFFFF"/>
                </a:highlight>
              </a:rPr>
              <a:t>ATUUR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2475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F5D0-C942-7BBF-29FD-21F6E99C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2" y="175350"/>
            <a:ext cx="3008825" cy="108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16755-6B41-4A25-7166-AEFC9353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097530" y="1405890"/>
            <a:ext cx="252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Antwoorden</a:t>
            </a:r>
            <a:endParaRPr lang="nl-NL" sz="3600" dirty="0"/>
          </a:p>
        </p:txBody>
      </p:sp>
      <p:pic>
        <p:nvPicPr>
          <p:cNvPr id="12" name="Afbeelding 11" descr="Afbeelding met tekst, Lettertype, symbool&#10;&#10;Automatisch gegenereerde beschrijving">
            <a:extLst>
              <a:ext uri="{FF2B5EF4-FFF2-40B4-BE49-F238E27FC236}">
                <a16:creationId xmlns:a16="http://schemas.microsoft.com/office/drawing/2014/main" id="{252E8EA0-C65E-8636-04A3-BDAE5C957B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650"/>
          <a:stretch/>
        </p:blipFill>
        <p:spPr>
          <a:xfrm>
            <a:off x="7275929" y="3003536"/>
            <a:ext cx="1821901" cy="1922582"/>
          </a:xfrm>
          <a:prstGeom prst="rect">
            <a:avLst/>
          </a:prstGeom>
        </p:spPr>
      </p:pic>
      <p:grpSp>
        <p:nvGrpSpPr>
          <p:cNvPr id="20" name="Groep 19"/>
          <p:cNvGrpSpPr/>
          <p:nvPr/>
        </p:nvGrpSpPr>
        <p:grpSpPr>
          <a:xfrm>
            <a:off x="1381566" y="2663195"/>
            <a:ext cx="4562034" cy="3154679"/>
            <a:chOff x="1381566" y="2663195"/>
            <a:chExt cx="4562034" cy="3154679"/>
          </a:xfrm>
        </p:grpSpPr>
        <p:pic>
          <p:nvPicPr>
            <p:cNvPr id="1026" name="Picture 2" descr="244203b0-0770-481a-ab43-1d4b60ded578@EURPRD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0" r="24957"/>
            <a:stretch/>
          </p:blipFill>
          <p:spPr bwMode="auto">
            <a:xfrm rot="5400000">
              <a:off x="2085243" y="1959518"/>
              <a:ext cx="3154679" cy="456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ep 12"/>
            <p:cNvGrpSpPr/>
            <p:nvPr/>
          </p:nvGrpSpPr>
          <p:grpSpPr>
            <a:xfrm>
              <a:off x="3295730" y="4635147"/>
              <a:ext cx="2332055" cy="966543"/>
              <a:chOff x="3295730" y="4635147"/>
              <a:chExt cx="2332055" cy="966543"/>
            </a:xfrm>
          </p:grpSpPr>
          <p:sp>
            <p:nvSpPr>
              <p:cNvPr id="7" name="Plus 6"/>
              <p:cNvSpPr/>
              <p:nvPr/>
            </p:nvSpPr>
            <p:spPr>
              <a:xfrm rot="2762764">
                <a:off x="3693450" y="4626047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Plus 13"/>
              <p:cNvSpPr/>
              <p:nvPr/>
            </p:nvSpPr>
            <p:spPr>
              <a:xfrm rot="2762764">
                <a:off x="4040160" y="4961327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" name="Plus 15"/>
              <p:cNvSpPr/>
              <p:nvPr/>
            </p:nvSpPr>
            <p:spPr>
              <a:xfrm rot="2762764">
                <a:off x="4977420" y="4985388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Plus 16"/>
              <p:cNvSpPr/>
              <p:nvPr/>
            </p:nvSpPr>
            <p:spPr>
              <a:xfrm rot="2762764">
                <a:off x="3304830" y="5266127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Plus 17"/>
              <p:cNvSpPr/>
              <p:nvPr/>
            </p:nvSpPr>
            <p:spPr>
              <a:xfrm rot="2762764">
                <a:off x="4600230" y="5292797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Plus 18"/>
              <p:cNvSpPr/>
              <p:nvPr/>
            </p:nvSpPr>
            <p:spPr>
              <a:xfrm rot="2762764">
                <a:off x="5318892" y="4670354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8" name="Tekstvak 7"/>
          <p:cNvSpPr txBox="1"/>
          <p:nvPr/>
        </p:nvSpPr>
        <p:spPr>
          <a:xfrm>
            <a:off x="9097830" y="2790312"/>
            <a:ext cx="29832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Antwoord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Moeder</a:t>
            </a:r>
            <a:r>
              <a:rPr lang="en-US" sz="2400" dirty="0"/>
              <a:t>:  </a:t>
            </a:r>
            <a:r>
              <a:rPr lang="en-US" sz="2400" dirty="0">
                <a:solidFill>
                  <a:srgbClr val="00B050"/>
                </a:solidFill>
              </a:rPr>
              <a:t>LL</a:t>
            </a:r>
          </a:p>
          <a:p>
            <a:endParaRPr lang="en-US" sz="2400" dirty="0"/>
          </a:p>
          <a:p>
            <a:r>
              <a:rPr lang="en-US" sz="2400" dirty="0" err="1"/>
              <a:t>Laborant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B050"/>
                </a:solidFill>
              </a:rPr>
              <a:t>CB</a:t>
            </a:r>
          </a:p>
          <a:p>
            <a:endParaRPr lang="en-US" sz="2400" dirty="0"/>
          </a:p>
          <a:p>
            <a:r>
              <a:rPr lang="en-US" sz="2400" dirty="0" err="1"/>
              <a:t>Mutatie</a:t>
            </a:r>
            <a:r>
              <a:rPr lang="en-US" sz="2400" dirty="0"/>
              <a:t>:  </a:t>
            </a:r>
            <a:r>
              <a:rPr lang="en-US" sz="2400" dirty="0">
                <a:solidFill>
                  <a:srgbClr val="00B050"/>
                </a:solidFill>
              </a:rPr>
              <a:t>VN</a:t>
            </a:r>
            <a:endParaRPr lang="nl-NL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3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F5D0-C942-7BBF-29FD-21F6E99C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2" y="175350"/>
            <a:ext cx="3008825" cy="108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16755-6B41-4A25-7166-AEFC9353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097530" y="1405890"/>
            <a:ext cx="252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Antwoorden</a:t>
            </a:r>
            <a:endParaRPr lang="nl-NL" sz="3600" dirty="0"/>
          </a:p>
        </p:txBody>
      </p:sp>
      <p:pic>
        <p:nvPicPr>
          <p:cNvPr id="5122" name="Picture 2" descr="ded77c47-2f99-4544-9122-47d44a59e58f@EURPRD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7" b="20423"/>
          <a:stretch/>
        </p:blipFill>
        <p:spPr bwMode="auto">
          <a:xfrm>
            <a:off x="1128519" y="2052221"/>
            <a:ext cx="2796091" cy="31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 descr="Afbeelding met krant, tekst, Menselijk gezicht, Nieuws&#10;&#10;Automatisch gegenereerde beschrijving">
            <a:extLst>
              <a:ext uri="{FF2B5EF4-FFF2-40B4-BE49-F238E27FC236}">
                <a16:creationId xmlns:a16="http://schemas.microsoft.com/office/drawing/2014/main" id="{52A451FE-1575-8330-DF35-0986C2121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41" y="3215298"/>
            <a:ext cx="3642702" cy="364270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127823" y="5738806"/>
            <a:ext cx="3714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Hoe </a:t>
            </a:r>
            <a:r>
              <a:rPr lang="en-US" sz="2400" dirty="0" err="1"/>
              <a:t>verspreid</a:t>
            </a:r>
            <a:r>
              <a:rPr lang="en-US" sz="2400" dirty="0"/>
              <a:t> het virus </a:t>
            </a:r>
            <a:r>
              <a:rPr lang="en-US" sz="2400" dirty="0" err="1"/>
              <a:t>zich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Antwoord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B050"/>
                </a:solidFill>
              </a:rPr>
              <a:t>LUCHT</a:t>
            </a:r>
            <a:endParaRPr lang="nl-NL" sz="2400" dirty="0">
              <a:solidFill>
                <a:srgbClr val="00B050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 rot="20691263">
            <a:off x="2691326" y="4845566"/>
            <a:ext cx="3337008" cy="178648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5893621" y="499708"/>
            <a:ext cx="34204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Tekst</a:t>
            </a:r>
            <a:r>
              <a:rPr lang="en-US" sz="2400" dirty="0"/>
              <a:t> </a:t>
            </a:r>
            <a:r>
              <a:rPr lang="en-US" sz="2400" dirty="0" err="1"/>
              <a:t>krant</a:t>
            </a:r>
            <a:r>
              <a:rPr lang="en-US" sz="2400" dirty="0"/>
              <a:t>: Professor </a:t>
            </a:r>
            <a:r>
              <a:rPr lang="en-US" sz="2400" dirty="0" err="1"/>
              <a:t>wilde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haar</a:t>
            </a:r>
            <a:r>
              <a:rPr lang="en-US" sz="2400" dirty="0"/>
              <a:t> </a:t>
            </a:r>
            <a:r>
              <a:rPr lang="en-US" sz="2400" dirty="0" err="1"/>
              <a:t>dochter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uniek</a:t>
            </a:r>
            <a:r>
              <a:rPr lang="en-US" sz="2400" dirty="0"/>
              <a:t> </a:t>
            </a:r>
            <a:r>
              <a:rPr lang="en-US" sz="2400" dirty="0" err="1"/>
              <a:t>cadeau</a:t>
            </a:r>
            <a:r>
              <a:rPr lang="en-US" sz="2400" dirty="0"/>
              <a:t>. </a:t>
            </a:r>
            <a:r>
              <a:rPr lang="en-US" sz="2400" dirty="0" err="1"/>
              <a:t>Hiervoor</a:t>
            </a:r>
            <a:r>
              <a:rPr lang="en-US" sz="2400" dirty="0"/>
              <a:t> </a:t>
            </a:r>
            <a:r>
              <a:rPr lang="en-US" sz="2400" dirty="0" err="1"/>
              <a:t>begon</a:t>
            </a:r>
            <a:r>
              <a:rPr lang="en-US" sz="2400" dirty="0"/>
              <a:t> </a:t>
            </a:r>
            <a:r>
              <a:rPr lang="en-US" sz="2400" dirty="0" err="1"/>
              <a:t>ze</a:t>
            </a:r>
            <a:r>
              <a:rPr lang="en-US" sz="2400" dirty="0"/>
              <a:t> te </a:t>
            </a:r>
            <a:r>
              <a:rPr lang="en-US" sz="2400" dirty="0" err="1"/>
              <a:t>experimenteren</a:t>
            </a:r>
            <a:r>
              <a:rPr lang="en-US" sz="2400" dirty="0"/>
              <a:t> met </a:t>
            </a:r>
            <a:r>
              <a:rPr lang="en-US" sz="2400" dirty="0" err="1"/>
              <a:t>genetiche</a:t>
            </a:r>
            <a:r>
              <a:rPr lang="en-US" sz="2400" dirty="0"/>
              <a:t> </a:t>
            </a:r>
            <a:r>
              <a:rPr lang="en-US" sz="2400" dirty="0" err="1"/>
              <a:t>modificaties</a:t>
            </a:r>
            <a:endParaRPr lang="en-US" sz="2400" dirty="0"/>
          </a:p>
          <a:p>
            <a:endParaRPr lang="en-US" sz="2400" dirty="0"/>
          </a:p>
        </p:txBody>
      </p:sp>
      <p:grpSp>
        <p:nvGrpSpPr>
          <p:cNvPr id="17" name="Groep 16"/>
          <p:cNvGrpSpPr/>
          <p:nvPr/>
        </p:nvGrpSpPr>
        <p:grpSpPr>
          <a:xfrm>
            <a:off x="9294543" y="1851660"/>
            <a:ext cx="2759803" cy="1691281"/>
            <a:chOff x="1381566" y="2663195"/>
            <a:chExt cx="4562034" cy="3154679"/>
          </a:xfrm>
        </p:grpSpPr>
        <p:pic>
          <p:nvPicPr>
            <p:cNvPr id="18" name="Picture 2" descr="244203b0-0770-481a-ab43-1d4b60ded578@EURPRD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0" r="24957"/>
            <a:stretch/>
          </p:blipFill>
          <p:spPr bwMode="auto">
            <a:xfrm rot="5400000">
              <a:off x="2085243" y="1959518"/>
              <a:ext cx="3154679" cy="456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ep 18"/>
            <p:cNvGrpSpPr/>
            <p:nvPr/>
          </p:nvGrpSpPr>
          <p:grpSpPr>
            <a:xfrm>
              <a:off x="3295730" y="4635147"/>
              <a:ext cx="2332055" cy="966543"/>
              <a:chOff x="3295730" y="4635147"/>
              <a:chExt cx="2332055" cy="966543"/>
            </a:xfrm>
          </p:grpSpPr>
          <p:sp>
            <p:nvSpPr>
              <p:cNvPr id="20" name="Plus 19"/>
              <p:cNvSpPr/>
              <p:nvPr/>
            </p:nvSpPr>
            <p:spPr>
              <a:xfrm rot="2762764">
                <a:off x="3693450" y="4626047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" name="Plus 20"/>
              <p:cNvSpPr/>
              <p:nvPr/>
            </p:nvSpPr>
            <p:spPr>
              <a:xfrm rot="2762764">
                <a:off x="4040160" y="4961327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Plus 21"/>
              <p:cNvSpPr/>
              <p:nvPr/>
            </p:nvSpPr>
            <p:spPr>
              <a:xfrm rot="2762764">
                <a:off x="4977420" y="4985388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Plus 22"/>
              <p:cNvSpPr/>
              <p:nvPr/>
            </p:nvSpPr>
            <p:spPr>
              <a:xfrm rot="2762764">
                <a:off x="3304830" y="5266127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Plus 23"/>
              <p:cNvSpPr/>
              <p:nvPr/>
            </p:nvSpPr>
            <p:spPr>
              <a:xfrm rot="2762764">
                <a:off x="4600230" y="5292797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Plus 24"/>
              <p:cNvSpPr/>
              <p:nvPr/>
            </p:nvSpPr>
            <p:spPr>
              <a:xfrm rot="2762764">
                <a:off x="5318892" y="4670354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6" name="Tekstvak 5"/>
          <p:cNvSpPr txBox="1"/>
          <p:nvPr/>
        </p:nvSpPr>
        <p:spPr>
          <a:xfrm>
            <a:off x="7410066" y="3584663"/>
            <a:ext cx="476425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Moeder</a:t>
            </a:r>
            <a:r>
              <a:rPr lang="en-US" sz="2400" dirty="0"/>
              <a:t>:</a:t>
            </a:r>
          </a:p>
          <a:p>
            <a:r>
              <a:rPr lang="en-US" sz="2400" dirty="0"/>
              <a:t>-    </a:t>
            </a:r>
            <a:r>
              <a:rPr lang="en-US" sz="2400" dirty="0" err="1"/>
              <a:t>Verspreidingsweg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00B050"/>
                </a:solidFill>
              </a:rPr>
              <a:t>lucht</a:t>
            </a:r>
            <a:endParaRPr lang="en-US" sz="2400" dirty="0">
              <a:solidFill>
                <a:srgbClr val="00B05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/>
              <a:t>Reden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00B050"/>
                </a:solidFill>
              </a:rPr>
              <a:t>liefde</a:t>
            </a:r>
            <a:endParaRPr lang="en-US" sz="2400" dirty="0">
              <a:solidFill>
                <a:srgbClr val="00B05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/>
              <a:t>Bron</a:t>
            </a:r>
            <a:r>
              <a:rPr lang="en-US" sz="2400" dirty="0"/>
              <a:t> virus: </a:t>
            </a:r>
            <a:r>
              <a:rPr lang="en-US" sz="2400" dirty="0" err="1">
                <a:solidFill>
                  <a:srgbClr val="00B050"/>
                </a:solidFill>
              </a:rPr>
              <a:t>genetische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modificatie</a:t>
            </a:r>
            <a:endParaRPr lang="nl-NL" sz="2400" dirty="0">
              <a:solidFill>
                <a:srgbClr val="00B050"/>
              </a:solidFill>
            </a:endParaRPr>
          </a:p>
          <a:p>
            <a:endParaRPr lang="nl-NL" dirty="0"/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9079717" y="2973936"/>
            <a:ext cx="807138" cy="1181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1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F5D0-C942-7BBF-29FD-21F6E99C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2" y="175350"/>
            <a:ext cx="3008825" cy="108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16755-6B41-4A25-7166-AEFC9353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097530" y="1405890"/>
            <a:ext cx="252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Antwoorden</a:t>
            </a:r>
            <a:endParaRPr lang="nl-NL" sz="3600" dirty="0"/>
          </a:p>
        </p:txBody>
      </p:sp>
      <p:pic>
        <p:nvPicPr>
          <p:cNvPr id="12" name="Afbeelding 11" descr="Afbeelding met schets, Lijnillustraties, clipart, Kinderkunst&#10;&#10;Automatisch gegenereerde beschrijving">
            <a:extLst>
              <a:ext uri="{FF2B5EF4-FFF2-40B4-BE49-F238E27FC236}">
                <a16:creationId xmlns:a16="http://schemas.microsoft.com/office/drawing/2014/main" id="{A331574A-9314-6162-B2C8-9A19CFEBE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2" y="3297601"/>
            <a:ext cx="4404632" cy="1639423"/>
          </a:xfrm>
          <a:prstGeom prst="rect">
            <a:avLst/>
          </a:prstGeom>
        </p:spPr>
      </p:pic>
      <p:pic>
        <p:nvPicPr>
          <p:cNvPr id="6146" name="Picture 2" descr="76bdd790-1058-4d5c-b520-ac59c1784b33@EURPRD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32547" r="-407" b="22453"/>
          <a:stretch/>
        </p:blipFill>
        <p:spPr bwMode="auto">
          <a:xfrm>
            <a:off x="5573550" y="160510"/>
            <a:ext cx="2809875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23381" y="3407155"/>
            <a:ext cx="3966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Verspreidingsweg</a:t>
            </a:r>
            <a:r>
              <a:rPr lang="en-US" sz="2400" dirty="0"/>
              <a:t> virus = </a:t>
            </a:r>
            <a:r>
              <a:rPr lang="en-US" sz="2400" dirty="0" err="1"/>
              <a:t>lucht</a:t>
            </a:r>
            <a:endParaRPr lang="nl-NL" sz="2400" dirty="0"/>
          </a:p>
        </p:txBody>
      </p:sp>
      <p:grpSp>
        <p:nvGrpSpPr>
          <p:cNvPr id="13" name="Groep 12"/>
          <p:cNvGrpSpPr/>
          <p:nvPr/>
        </p:nvGrpSpPr>
        <p:grpSpPr>
          <a:xfrm>
            <a:off x="9487901" y="1405890"/>
            <a:ext cx="2412822" cy="1397991"/>
            <a:chOff x="1381566" y="2663195"/>
            <a:chExt cx="4562034" cy="3154679"/>
          </a:xfrm>
        </p:grpSpPr>
        <p:pic>
          <p:nvPicPr>
            <p:cNvPr id="14" name="Picture 2" descr="244203b0-0770-481a-ab43-1d4b60ded578@EURPRD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0" r="24957"/>
            <a:stretch/>
          </p:blipFill>
          <p:spPr bwMode="auto">
            <a:xfrm rot="5400000">
              <a:off x="2085243" y="1959518"/>
              <a:ext cx="3154679" cy="456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ep 15"/>
            <p:cNvGrpSpPr/>
            <p:nvPr/>
          </p:nvGrpSpPr>
          <p:grpSpPr>
            <a:xfrm>
              <a:off x="3295730" y="4635147"/>
              <a:ext cx="2332055" cy="966543"/>
              <a:chOff x="3295730" y="4635147"/>
              <a:chExt cx="2332055" cy="966543"/>
            </a:xfrm>
          </p:grpSpPr>
          <p:sp>
            <p:nvSpPr>
              <p:cNvPr id="17" name="Plus 16"/>
              <p:cNvSpPr/>
              <p:nvPr/>
            </p:nvSpPr>
            <p:spPr>
              <a:xfrm rot="2762764">
                <a:off x="3693450" y="4626047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Plus 17"/>
              <p:cNvSpPr/>
              <p:nvPr/>
            </p:nvSpPr>
            <p:spPr>
              <a:xfrm rot="2762764">
                <a:off x="4040160" y="4961327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Plus 18"/>
              <p:cNvSpPr/>
              <p:nvPr/>
            </p:nvSpPr>
            <p:spPr>
              <a:xfrm rot="2762764">
                <a:off x="4977420" y="4985388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" name="Plus 19"/>
              <p:cNvSpPr/>
              <p:nvPr/>
            </p:nvSpPr>
            <p:spPr>
              <a:xfrm rot="2762764">
                <a:off x="3304830" y="5266127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" name="Plus 20"/>
              <p:cNvSpPr/>
              <p:nvPr/>
            </p:nvSpPr>
            <p:spPr>
              <a:xfrm rot="2762764">
                <a:off x="4600230" y="5292797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Plus 21"/>
              <p:cNvSpPr/>
              <p:nvPr/>
            </p:nvSpPr>
            <p:spPr>
              <a:xfrm rot="2762764">
                <a:off x="5318892" y="4670354"/>
                <a:ext cx="299793" cy="317993"/>
              </a:xfrm>
              <a:prstGeom prst="mathPl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5" name="Tekstvak 4"/>
          <p:cNvSpPr txBox="1"/>
          <p:nvPr/>
        </p:nvSpPr>
        <p:spPr>
          <a:xfrm>
            <a:off x="6823381" y="4368314"/>
            <a:ext cx="4852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Persoonlijke</a:t>
            </a:r>
            <a:r>
              <a:rPr lang="en-US" sz="2400" dirty="0"/>
              <a:t> </a:t>
            </a:r>
            <a:r>
              <a:rPr lang="en-US" sz="2400" dirty="0" err="1"/>
              <a:t>beschremingsmiddel</a:t>
            </a:r>
            <a:r>
              <a:rPr lang="en-US" sz="2400" dirty="0"/>
              <a:t> om </a:t>
            </a:r>
            <a:r>
              <a:rPr lang="en-US" sz="2400" dirty="0" err="1"/>
              <a:t>verspreiding</a:t>
            </a:r>
            <a:r>
              <a:rPr lang="en-US" sz="2400" dirty="0"/>
              <a:t> via </a:t>
            </a:r>
            <a:r>
              <a:rPr lang="en-US" sz="2400" dirty="0" err="1"/>
              <a:t>lucht</a:t>
            </a:r>
            <a:r>
              <a:rPr lang="en-US" sz="2400" dirty="0"/>
              <a:t> </a:t>
            </a:r>
            <a:r>
              <a:rPr lang="en-US" sz="2400" dirty="0" err="1"/>
              <a:t>tegen</a:t>
            </a:r>
            <a:r>
              <a:rPr lang="en-US" sz="2400" dirty="0"/>
              <a:t> te </a:t>
            </a:r>
            <a:r>
              <a:rPr lang="en-US" sz="2400" dirty="0" err="1"/>
              <a:t>gaan</a:t>
            </a:r>
            <a:r>
              <a:rPr lang="en-US" sz="2400" dirty="0"/>
              <a:t> is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chirurgisch</a:t>
            </a:r>
            <a:r>
              <a:rPr lang="en-US" sz="2400" dirty="0"/>
              <a:t> </a:t>
            </a:r>
            <a:r>
              <a:rPr lang="en-US" sz="2400" dirty="0" err="1"/>
              <a:t>mond</a:t>
            </a:r>
            <a:r>
              <a:rPr lang="en-US" sz="2400" dirty="0"/>
              <a:t>- </a:t>
            </a:r>
            <a:r>
              <a:rPr lang="en-US" sz="2400" dirty="0" err="1"/>
              <a:t>neusmasker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Antwoord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B050"/>
                </a:solidFill>
              </a:rPr>
              <a:t>C</a:t>
            </a:r>
            <a:endParaRPr lang="nl-NL" sz="2400" dirty="0">
              <a:solidFill>
                <a:srgbClr val="00B050"/>
              </a:solidFill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4346973" y="4970824"/>
            <a:ext cx="6429" cy="107442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10" descr="Duim omhoog met effen opvulling">
            <a:extLst>
              <a:ext uri="{FF2B5EF4-FFF2-40B4-BE49-F238E27FC236}">
                <a16:creationId xmlns:a16="http://schemas.microsoft.com/office/drawing/2014/main" id="{059E4DAA-33E2-674E-E6C4-5B99AD4B0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5320" y="5632206"/>
            <a:ext cx="1008955" cy="10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2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F5D0-C942-7BBF-29FD-21F6E99C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2" y="175350"/>
            <a:ext cx="3008825" cy="108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16755-6B41-4A25-7166-AEFC9353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097530" y="1405890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Doel</a:t>
            </a:r>
            <a:endParaRPr lang="nl-NL" sz="3600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1CB327AE-442A-96E8-CAF3-67BF39426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921287"/>
              </p:ext>
            </p:extLst>
          </p:nvPr>
        </p:nvGraphicFramePr>
        <p:xfrm>
          <a:off x="1405891" y="2365849"/>
          <a:ext cx="10648456" cy="3711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48456">
                  <a:extLst>
                    <a:ext uri="{9D8B030D-6E8A-4147-A177-3AD203B41FA5}">
                      <a16:colId xmlns:a16="http://schemas.microsoft.com/office/drawing/2014/main" val="642762358"/>
                    </a:ext>
                  </a:extLst>
                </a:gridCol>
              </a:tblGrid>
              <a:tr h="1142104"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nl-NL" sz="2800" dirty="0">
                          <a:latin typeface="+mj-lt"/>
                        </a:rPr>
                        <a:t>Het doel van het spel is dat jullie weten: </a:t>
                      </a:r>
                    </a:p>
                    <a:p>
                      <a:pPr marL="457200" indent="-457200" algn="l" rtl="0" fontAlgn="ctr">
                        <a:buFontTx/>
                        <a:buChar char="-"/>
                      </a:pPr>
                      <a:r>
                        <a:rPr lang="nl-NL" sz="2800" b="0" dirty="0">
                          <a:latin typeface="+mj-lt"/>
                        </a:rPr>
                        <a:t>Wat is de bron van het virus: </a:t>
                      </a:r>
                      <a:r>
                        <a:rPr lang="nl-NL" sz="2800" b="0" dirty="0">
                          <a:solidFill>
                            <a:srgbClr val="00B050"/>
                          </a:solidFill>
                          <a:latin typeface="+mj-lt"/>
                        </a:rPr>
                        <a:t>Genetische</a:t>
                      </a:r>
                      <a:r>
                        <a:rPr lang="nl-NL" sz="2800" b="0" baseline="0" dirty="0">
                          <a:solidFill>
                            <a:srgbClr val="00B050"/>
                          </a:solidFill>
                          <a:latin typeface="+mj-lt"/>
                        </a:rPr>
                        <a:t> modificatie</a:t>
                      </a:r>
                      <a:endParaRPr lang="nl-NL" sz="2800" b="0" dirty="0">
                        <a:solidFill>
                          <a:srgbClr val="00B050"/>
                        </a:solidFill>
                        <a:latin typeface="+mj-lt"/>
                      </a:endParaRPr>
                    </a:p>
                    <a:p>
                      <a:pPr marL="457200" indent="-457200" algn="l" rtl="0" fontAlgn="ctr">
                        <a:buFontTx/>
                        <a:buChar char="-"/>
                      </a:pPr>
                      <a:r>
                        <a:rPr lang="nl-NL" sz="2800" b="0" dirty="0">
                          <a:latin typeface="+mj-lt"/>
                        </a:rPr>
                        <a:t>Waarom is het virus ontstaan: </a:t>
                      </a:r>
                      <a:r>
                        <a:rPr lang="nl-NL" sz="2800" b="0" dirty="0">
                          <a:solidFill>
                            <a:srgbClr val="00B050"/>
                          </a:solidFill>
                          <a:latin typeface="+mj-lt"/>
                        </a:rPr>
                        <a:t>Liefde van moeder voor dochter</a:t>
                      </a:r>
                    </a:p>
                    <a:p>
                      <a:pPr marL="457200" indent="-457200" algn="l" rtl="0" fontAlgn="ctr">
                        <a:buFontTx/>
                        <a:buChar char="-"/>
                      </a:pPr>
                      <a:r>
                        <a:rPr lang="nl-NL" sz="2800" b="0" baseline="0" dirty="0">
                          <a:latin typeface="+mj-lt"/>
                        </a:rPr>
                        <a:t>Hoe verspreidt het virus zich: </a:t>
                      </a:r>
                      <a:r>
                        <a:rPr lang="nl-NL" sz="2800" b="0" baseline="0" dirty="0">
                          <a:solidFill>
                            <a:srgbClr val="00B050"/>
                          </a:solidFill>
                          <a:latin typeface="+mj-lt"/>
                        </a:rPr>
                        <a:t>Lucht</a:t>
                      </a:r>
                    </a:p>
                    <a:p>
                      <a:pPr marL="457200" indent="-457200" algn="l" rtl="0" fontAlgn="ctr">
                        <a:buFontTx/>
                        <a:buChar char="-"/>
                      </a:pPr>
                      <a:r>
                        <a:rPr lang="nl-NL" sz="2800" b="0" baseline="0" dirty="0">
                          <a:latin typeface="+mj-lt"/>
                        </a:rPr>
                        <a:t>Welke maatregelen moeten jullie nemen om verspreiding van het virus te voorkomen: </a:t>
                      </a:r>
                      <a:r>
                        <a:rPr lang="nl-NL" sz="2800" b="0" baseline="0" dirty="0">
                          <a:solidFill>
                            <a:srgbClr val="00B050"/>
                          </a:solidFill>
                          <a:latin typeface="+mj-lt"/>
                        </a:rPr>
                        <a:t>Chirurgisch mond-neusmasker</a:t>
                      </a:r>
                      <a:endParaRPr lang="nl-NL" sz="2800" b="0" kern="1200" dirty="0">
                        <a:solidFill>
                          <a:srgbClr val="00B05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16733"/>
                  </a:ext>
                </a:extLst>
              </a:tr>
              <a:tr h="1142104">
                <a:tc>
                  <a:txBody>
                    <a:bodyPr/>
                    <a:lstStyle/>
                    <a:p>
                      <a:pPr marL="457200" indent="-457200" algn="l" rtl="0" fontAlgn="ctr">
                        <a:buFontTx/>
                        <a:buChar char="-"/>
                      </a:pPr>
                      <a:endParaRPr lang="nl-NL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503456"/>
                  </a:ext>
                </a:extLst>
              </a:tr>
            </a:tbl>
          </a:graphicData>
        </a:graphic>
      </p:graphicFrame>
      <p:pic>
        <p:nvPicPr>
          <p:cNvPr id="7" name="Afbeelding 6" descr="Afbeelding met grafische vormgeving, Graphics, tekst, rif&#10;&#10;Automatisch gegenereerde beschrijving">
            <a:extLst>
              <a:ext uri="{FF2B5EF4-FFF2-40B4-BE49-F238E27FC236}">
                <a16:creationId xmlns:a16="http://schemas.microsoft.com/office/drawing/2014/main" id="{10C4F8C0-AF35-AEF1-8E93-710983B77E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7735" r="5270"/>
          <a:stretch/>
        </p:blipFill>
        <p:spPr>
          <a:xfrm>
            <a:off x="1074420" y="5747589"/>
            <a:ext cx="11106150" cy="11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21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F5D0-C942-7BBF-29FD-21F6E99C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2" y="175350"/>
            <a:ext cx="3008825" cy="108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16755-6B41-4A25-7166-AEFC9353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pic>
        <p:nvPicPr>
          <p:cNvPr id="12" name="Graphic 2" descr="Podium met effen opvulling">
            <a:extLst>
              <a:ext uri="{FF2B5EF4-FFF2-40B4-BE49-F238E27FC236}">
                <a16:creationId xmlns:a16="http://schemas.microsoft.com/office/drawing/2014/main" id="{90728B79-57C0-453D-A13A-07297A83E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3301" y="430125"/>
            <a:ext cx="4793385" cy="4793385"/>
          </a:xfrm>
          <a:prstGeom prst="rect">
            <a:avLst/>
          </a:prstGeom>
        </p:spPr>
      </p:pic>
      <p:pic>
        <p:nvPicPr>
          <p:cNvPr id="4098" name="Picture 2" descr="e1ba21ea-66de-4347-bfd4-fa879e5e1836@EURPRD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55984" r="11899" b="8953"/>
          <a:stretch/>
        </p:blipFill>
        <p:spPr bwMode="auto">
          <a:xfrm>
            <a:off x="9041130" y="4229099"/>
            <a:ext cx="2137410" cy="213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1ba21ea-66de-4347-bfd4-fa879e5e1836@EURPRD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9422" r="12034" b="55328"/>
          <a:stretch/>
        </p:blipFill>
        <p:spPr bwMode="auto">
          <a:xfrm>
            <a:off x="9045522" y="1725930"/>
            <a:ext cx="2137411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 descr="Afbeelding met schets, Lijnillustraties, clipart, Kinderkunst&#10;&#10;Automatisch gegenereerde beschrijving">
            <a:extLst>
              <a:ext uri="{FF2B5EF4-FFF2-40B4-BE49-F238E27FC236}">
                <a16:creationId xmlns:a16="http://schemas.microsoft.com/office/drawing/2014/main" id="{A331574A-9314-6162-B2C8-9A19CFEBE7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4" r="21553" b="40392"/>
          <a:stretch/>
        </p:blipFill>
        <p:spPr>
          <a:xfrm>
            <a:off x="4000500" y="0"/>
            <a:ext cx="1097280" cy="977219"/>
          </a:xfrm>
          <a:prstGeom prst="rect">
            <a:avLst/>
          </a:prstGeom>
        </p:spPr>
      </p:pic>
      <p:pic>
        <p:nvPicPr>
          <p:cNvPr id="16" name="Afbeelding 15" descr="Afbeelding met grafische vormgeving, Graphics, tekst, rif&#10;&#10;Automatisch gegenereerde beschrijving">
            <a:extLst>
              <a:ext uri="{FF2B5EF4-FFF2-40B4-BE49-F238E27FC236}">
                <a16:creationId xmlns:a16="http://schemas.microsoft.com/office/drawing/2014/main" id="{913C153A-B9C0-230F-5AD5-B900112E55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4762466"/>
            <a:ext cx="3977640" cy="20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40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F5D0-C942-7BBF-29FD-21F6E99C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2" y="175350"/>
            <a:ext cx="3008825" cy="108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16755-6B41-4A25-7166-AEFC9353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pic>
        <p:nvPicPr>
          <p:cNvPr id="5" name="Afbeelding 4" descr="Afbeelding met grafische vormgeving, Graphics, tekst, rif&#10;&#10;Automatisch gegenereerde beschrijving">
            <a:extLst>
              <a:ext uri="{FF2B5EF4-FFF2-40B4-BE49-F238E27FC236}">
                <a16:creationId xmlns:a16="http://schemas.microsoft.com/office/drawing/2014/main" id="{913C153A-B9C0-230F-5AD5-B900112E5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56" y="1418547"/>
            <a:ext cx="9144000" cy="460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6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33" y="6002831"/>
            <a:ext cx="635984" cy="6359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75" y="6061284"/>
            <a:ext cx="587566" cy="5190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34" y="6044767"/>
            <a:ext cx="599366" cy="59936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4" y="5972561"/>
            <a:ext cx="703250" cy="7032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56" y="6025624"/>
            <a:ext cx="636576" cy="63765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88" y="6020429"/>
            <a:ext cx="601801" cy="600785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>
          <a:xfrm>
            <a:off x="378683" y="5846614"/>
            <a:ext cx="11351491" cy="0"/>
          </a:xfrm>
          <a:prstGeom prst="line">
            <a:avLst/>
          </a:prstGeom>
          <a:ln w="12700">
            <a:solidFill>
              <a:srgbClr val="EAF5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387919" y="6747160"/>
            <a:ext cx="11351491" cy="0"/>
          </a:xfrm>
          <a:prstGeom prst="line">
            <a:avLst/>
          </a:prstGeom>
          <a:ln w="12700">
            <a:solidFill>
              <a:srgbClr val="EAF5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8B4027-0A28-F981-F2C7-9F50970A3B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40" y="1766532"/>
            <a:ext cx="6450119" cy="23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5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F5D0-C942-7BBF-29FD-21F6E99C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2" y="175350"/>
            <a:ext cx="3008825" cy="108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16755-6B41-4A25-7166-AEFC9353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pic>
        <p:nvPicPr>
          <p:cNvPr id="5" name="Afbeelding 4" descr="Afbeelding met grafische vormgeving, Graphics, tekst, rif&#10;&#10;Automatisch gegenereerde beschrijving">
            <a:extLst>
              <a:ext uri="{FF2B5EF4-FFF2-40B4-BE49-F238E27FC236}">
                <a16:creationId xmlns:a16="http://schemas.microsoft.com/office/drawing/2014/main" id="{913C153A-B9C0-230F-5AD5-B900112E5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56" y="1418547"/>
            <a:ext cx="9144000" cy="460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3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F5D0-C942-7BBF-29FD-21F6E99C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2" y="175350"/>
            <a:ext cx="3008825" cy="108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16755-6B41-4A25-7166-AEFC9353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663190" y="1258527"/>
            <a:ext cx="4583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Speel regels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C82ED3-CDF7-1F45-FD1D-FE3902E28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7937">
            <a:off x="7980918" y="1465517"/>
            <a:ext cx="3496645" cy="475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phic 10" descr="Pen met effen opvulling">
            <a:extLst>
              <a:ext uri="{FF2B5EF4-FFF2-40B4-BE49-F238E27FC236}">
                <a16:creationId xmlns:a16="http://schemas.microsoft.com/office/drawing/2014/main" id="{243B712F-8ADD-2693-5D63-01B6389318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1929" y="2428535"/>
            <a:ext cx="1122960" cy="1122960"/>
          </a:xfrm>
          <a:prstGeom prst="rect">
            <a:avLst/>
          </a:prstGeom>
        </p:spPr>
      </p:pic>
      <p:pic>
        <p:nvPicPr>
          <p:cNvPr id="8" name="Graphic 14" descr="Smartphone met effen opvulling">
            <a:extLst>
              <a:ext uri="{FF2B5EF4-FFF2-40B4-BE49-F238E27FC236}">
                <a16:creationId xmlns:a16="http://schemas.microsoft.com/office/drawing/2014/main" id="{B0D4FA31-C4E0-E77B-E404-38563A6D3D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84937" y="2418851"/>
            <a:ext cx="1122960" cy="1122960"/>
          </a:xfrm>
          <a:prstGeom prst="rect">
            <a:avLst/>
          </a:prstGeom>
        </p:spPr>
      </p:pic>
      <p:pic>
        <p:nvPicPr>
          <p:cNvPr id="10" name="Graphic 6" descr="Vergadering met effen opvulling">
            <a:extLst>
              <a:ext uri="{FF2B5EF4-FFF2-40B4-BE49-F238E27FC236}">
                <a16:creationId xmlns:a16="http://schemas.microsoft.com/office/drawing/2014/main" id="{BE11DD93-5466-369A-7B5E-178C5B8C1F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7901" y="2275671"/>
            <a:ext cx="1409320" cy="140932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103399" y="3974693"/>
            <a:ext cx="530991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Teams ca. 3 spelers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Voor elk team: telefoon, pen, 1 papieren spel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Gezamenlijke 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Antwoord</a:t>
            </a:r>
            <a:r>
              <a:rPr lang="en-US" sz="2000" dirty="0"/>
              <a:t> </a:t>
            </a:r>
            <a:r>
              <a:rPr lang="en-US" sz="2000" dirty="0" err="1"/>
              <a:t>weergeven</a:t>
            </a:r>
            <a:r>
              <a:rPr lang="en-US" sz="2000" dirty="0"/>
              <a:t> in </a:t>
            </a:r>
            <a:r>
              <a:rPr lang="en-US" sz="2000" dirty="0" err="1"/>
              <a:t>hoodfletters</a:t>
            </a:r>
            <a:r>
              <a:rPr lang="en-US" sz="2000" dirty="0"/>
              <a:t> of </a:t>
            </a:r>
            <a:r>
              <a:rPr lang="en-US" sz="2000" dirty="0" err="1"/>
              <a:t>cijfers</a:t>
            </a:r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176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F5D0-C942-7BBF-29FD-21F6E99C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2" y="175350"/>
            <a:ext cx="3008825" cy="108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16755-6B41-4A25-7166-AEFC9353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097530" y="1405890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Doel</a:t>
            </a:r>
            <a:endParaRPr lang="nl-NL" sz="3600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1CB327AE-442A-96E8-CAF3-67BF39426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405291"/>
              </p:ext>
            </p:extLst>
          </p:nvPr>
        </p:nvGraphicFramePr>
        <p:xfrm>
          <a:off x="2208332" y="2365849"/>
          <a:ext cx="7992890" cy="3711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90">
                  <a:extLst>
                    <a:ext uri="{9D8B030D-6E8A-4147-A177-3AD203B41FA5}">
                      <a16:colId xmlns:a16="http://schemas.microsoft.com/office/drawing/2014/main" val="642762358"/>
                    </a:ext>
                  </a:extLst>
                </a:gridCol>
              </a:tblGrid>
              <a:tr h="1142104"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nl-NL" sz="2800" dirty="0">
                          <a:latin typeface="+mj-lt"/>
                        </a:rPr>
                        <a:t>Het doel van het spel is dat jullie weten: </a:t>
                      </a:r>
                    </a:p>
                    <a:p>
                      <a:pPr marL="457200" indent="-457200" algn="l" rtl="0" fontAlgn="ctr">
                        <a:buFontTx/>
                        <a:buChar char="-"/>
                      </a:pPr>
                      <a:r>
                        <a:rPr lang="nl-NL" sz="2800" b="0" dirty="0">
                          <a:latin typeface="+mj-lt"/>
                        </a:rPr>
                        <a:t>Wat is de bron van het virus</a:t>
                      </a:r>
                    </a:p>
                    <a:p>
                      <a:pPr marL="457200" indent="-457200" algn="l" rtl="0" fontAlgn="ctr">
                        <a:buFontTx/>
                        <a:buChar char="-"/>
                      </a:pPr>
                      <a:r>
                        <a:rPr lang="nl-NL" sz="2800" b="0" dirty="0">
                          <a:latin typeface="+mj-lt"/>
                        </a:rPr>
                        <a:t>Waarom is het virus ontstaan</a:t>
                      </a:r>
                    </a:p>
                    <a:p>
                      <a:pPr marL="457200" indent="-457200" algn="l" rtl="0" fontAlgn="ctr">
                        <a:buFontTx/>
                        <a:buChar char="-"/>
                      </a:pPr>
                      <a:r>
                        <a:rPr lang="nl-NL" sz="2800" b="0" baseline="0" dirty="0">
                          <a:latin typeface="+mj-lt"/>
                        </a:rPr>
                        <a:t>Hoe verspreidt het virus zich</a:t>
                      </a:r>
                    </a:p>
                    <a:p>
                      <a:pPr marL="457200" indent="-457200" algn="l" rtl="0" fontAlgn="ctr">
                        <a:buFontTx/>
                        <a:buChar char="-"/>
                      </a:pPr>
                      <a:r>
                        <a:rPr lang="nl-NL" sz="2800" b="0" baseline="0" dirty="0">
                          <a:latin typeface="+mj-lt"/>
                        </a:rPr>
                        <a:t>Welke maatregelen moeten jullie nemen om verspreiding van het virus te voorkomen</a:t>
                      </a:r>
                      <a:endParaRPr lang="nl-NL" sz="2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16733"/>
                  </a:ext>
                </a:extLst>
              </a:tr>
              <a:tr h="1142104">
                <a:tc>
                  <a:txBody>
                    <a:bodyPr/>
                    <a:lstStyle/>
                    <a:p>
                      <a:pPr marL="457200" indent="-457200" algn="l" rtl="0" fontAlgn="ctr">
                        <a:buFontTx/>
                        <a:buChar char="-"/>
                      </a:pPr>
                      <a:endParaRPr lang="nl-NL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503456"/>
                  </a:ext>
                </a:extLst>
              </a:tr>
            </a:tbl>
          </a:graphicData>
        </a:graphic>
      </p:graphicFrame>
      <p:pic>
        <p:nvPicPr>
          <p:cNvPr id="12" name="Afbeelding 11" descr="Afbeelding met grafische vormgeving, Graphics, tekst, rif&#10;&#10;Automatisch gegenereerde beschrijving">
            <a:extLst>
              <a:ext uri="{FF2B5EF4-FFF2-40B4-BE49-F238E27FC236}">
                <a16:creationId xmlns:a16="http://schemas.microsoft.com/office/drawing/2014/main" id="{913C153A-B9C0-230F-5AD5-B900112E55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r="55751"/>
          <a:stretch/>
        </p:blipFill>
        <p:spPr>
          <a:xfrm>
            <a:off x="9315943" y="2946500"/>
            <a:ext cx="2876057" cy="39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4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F5D0-C942-7BBF-29FD-21F6E99C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2" y="175350"/>
            <a:ext cx="3008825" cy="108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16755-6B41-4A25-7166-AEFC9353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097530" y="1405890"/>
            <a:ext cx="252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Antwoorden</a:t>
            </a:r>
            <a:endParaRPr lang="nl-NL" sz="3600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1CB327AE-442A-96E8-CAF3-67BF39426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88297"/>
              </p:ext>
            </p:extLst>
          </p:nvPr>
        </p:nvGraphicFramePr>
        <p:xfrm>
          <a:off x="2208332" y="2365849"/>
          <a:ext cx="7992890" cy="1716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90">
                  <a:extLst>
                    <a:ext uri="{9D8B030D-6E8A-4147-A177-3AD203B41FA5}">
                      <a16:colId xmlns:a16="http://schemas.microsoft.com/office/drawing/2014/main" val="642762358"/>
                    </a:ext>
                  </a:extLst>
                </a:gridCol>
              </a:tblGrid>
              <a:tr h="1142104"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nl-NL" sz="2800" dirty="0">
                          <a:latin typeface="+mj-lt"/>
                        </a:rPr>
                        <a:t>Het </a:t>
                      </a:r>
                      <a:r>
                        <a:rPr lang="nl-NL" sz="2800" b="1" dirty="0">
                          <a:latin typeface="+mj-lt"/>
                        </a:rPr>
                        <a:t>eerste contactonderzoek </a:t>
                      </a:r>
                      <a:r>
                        <a:rPr lang="nl-NL" sz="2800" dirty="0">
                          <a:latin typeface="+mj-lt"/>
                        </a:rPr>
                        <a:t>wordt uitgevoerd bij: </a:t>
                      </a:r>
                      <a:endParaRPr lang="nl-NL" sz="2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457200" indent="-4572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nl-NL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Patiënten die nog opgenomen liggen op de afdeling</a:t>
                      </a:r>
                    </a:p>
                    <a:p>
                      <a:pPr marL="457200" indent="-4572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nl-NL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Kamergenoten die ontslagen zijn uit het ziekenhuis</a:t>
                      </a:r>
                    </a:p>
                    <a:p>
                      <a:pPr marL="457200" indent="-4572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nl-NL" sz="2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Medewerkers van de afdeling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16733"/>
                  </a:ext>
                </a:extLst>
              </a:tr>
            </a:tbl>
          </a:graphicData>
        </a:graphic>
      </p:graphicFrame>
      <p:grpSp>
        <p:nvGrpSpPr>
          <p:cNvPr id="9" name="Groep 8"/>
          <p:cNvGrpSpPr/>
          <p:nvPr/>
        </p:nvGrpSpPr>
        <p:grpSpPr>
          <a:xfrm>
            <a:off x="2208332" y="4758605"/>
            <a:ext cx="8583632" cy="1363067"/>
            <a:chOff x="526422" y="4077072"/>
            <a:chExt cx="8583632" cy="1363067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CD1CDA7C-A143-D46E-575A-99AD86CF84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9418"/>
            <a:stretch/>
          </p:blipFill>
          <p:spPr>
            <a:xfrm>
              <a:off x="526422" y="4077072"/>
              <a:ext cx="8583632" cy="1363067"/>
            </a:xfrm>
            <a:prstGeom prst="rect">
              <a:avLst/>
            </a:prstGeom>
          </p:spPr>
        </p:pic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CBA742B4-89E4-32CB-3F3B-F8A507DD6F1F}"/>
                </a:ext>
              </a:extLst>
            </p:cNvPr>
            <p:cNvSpPr txBox="1"/>
            <p:nvPr/>
          </p:nvSpPr>
          <p:spPr>
            <a:xfrm>
              <a:off x="683568" y="4725144"/>
              <a:ext cx="76328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spc="280" dirty="0">
                  <a:solidFill>
                    <a:srgbClr val="16AB74"/>
                  </a:solidFill>
                </a:rPr>
                <a:t>H     U   M   A    N    I     C    O   R    N</a:t>
              </a:r>
              <a:endParaRPr lang="nl-NL" spc="280" dirty="0">
                <a:solidFill>
                  <a:srgbClr val="16AB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57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F5D0-C942-7BBF-29FD-21F6E99C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2" y="175350"/>
            <a:ext cx="3008825" cy="108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16755-6B41-4A25-7166-AEFC9353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097530" y="1405890"/>
            <a:ext cx="252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Antwoorden</a:t>
            </a:r>
            <a:endParaRPr lang="nl-NL" sz="3600" dirty="0"/>
          </a:p>
        </p:txBody>
      </p:sp>
      <p:grpSp>
        <p:nvGrpSpPr>
          <p:cNvPr id="31" name="Groep 30"/>
          <p:cNvGrpSpPr/>
          <p:nvPr/>
        </p:nvGrpSpPr>
        <p:grpSpPr>
          <a:xfrm>
            <a:off x="2022440" y="2409964"/>
            <a:ext cx="8711000" cy="4078961"/>
            <a:chOff x="2022440" y="2409964"/>
            <a:chExt cx="8711000" cy="4078961"/>
          </a:xfrm>
        </p:grpSpPr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995A5C1C-B2D1-9376-1382-0F2B38137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2440" y="2409964"/>
              <a:ext cx="8711000" cy="4078961"/>
            </a:xfrm>
            <a:prstGeom prst="rect">
              <a:avLst/>
            </a:prstGeom>
          </p:spPr>
        </p:pic>
        <p:cxnSp>
          <p:nvCxnSpPr>
            <p:cNvPr id="5" name="Rechte verbindingslijn 4"/>
            <p:cNvCxnSpPr/>
            <p:nvPr/>
          </p:nvCxnSpPr>
          <p:spPr>
            <a:xfrm>
              <a:off x="3006090" y="3429000"/>
              <a:ext cx="1353741" cy="138303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>
            <a:xfrm flipH="1">
              <a:off x="3006091" y="3429000"/>
              <a:ext cx="1353740" cy="130302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>
            <a:xfrm flipH="1">
              <a:off x="5701070" y="3429000"/>
              <a:ext cx="1353740" cy="130302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>
              <a:off x="5701069" y="3388995"/>
              <a:ext cx="1353741" cy="138303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 flipH="1">
              <a:off x="8396048" y="3388995"/>
              <a:ext cx="1" cy="142303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 flipH="1">
              <a:off x="9737286" y="3429000"/>
              <a:ext cx="1" cy="142303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kstvak 29"/>
          <p:cNvSpPr txBox="1"/>
          <p:nvPr/>
        </p:nvSpPr>
        <p:spPr>
          <a:xfrm>
            <a:off x="10878338" y="3531870"/>
            <a:ext cx="1196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 </a:t>
            </a:r>
            <a:r>
              <a:rPr lang="en-US" sz="4400" dirty="0">
                <a:solidFill>
                  <a:srgbClr val="00B050"/>
                </a:solidFill>
              </a:rPr>
              <a:t>22</a:t>
            </a:r>
            <a:endParaRPr lang="nl-NL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4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4c1742d-1a31-422b-89a6-5934a703daac@EURPRD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50602" r="8470" b="33576"/>
          <a:stretch/>
        </p:blipFill>
        <p:spPr bwMode="auto">
          <a:xfrm>
            <a:off x="8455260" y="3908461"/>
            <a:ext cx="3721954" cy="157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F5D0-C942-7BBF-29FD-21F6E99C8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2" y="175350"/>
            <a:ext cx="3008825" cy="108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16755-6B41-4A25-7166-AEFC93535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097530" y="1405890"/>
            <a:ext cx="252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Antwoorden</a:t>
            </a:r>
            <a:endParaRPr lang="nl-NL" sz="36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1DC35C2-6F11-FCBB-BEA5-D87E15F23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7772">
            <a:off x="6327384" y="793164"/>
            <a:ext cx="2391700" cy="344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vak 3"/>
          <p:cNvSpPr txBox="1"/>
          <p:nvPr/>
        </p:nvSpPr>
        <p:spPr>
          <a:xfrm>
            <a:off x="1643190" y="2274570"/>
            <a:ext cx="543328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Personeel </a:t>
            </a:r>
            <a:endParaRPr lang="nl-NL" b="1" dirty="0">
              <a:solidFill>
                <a:srgbClr val="16AB74"/>
              </a:solidFill>
            </a:endParaRPr>
          </a:p>
          <a:p>
            <a:r>
              <a:rPr lang="nl-NL" dirty="0">
                <a:solidFill>
                  <a:srgbClr val="00B050"/>
                </a:solidFill>
              </a:rPr>
              <a:t>T</a:t>
            </a:r>
            <a:r>
              <a:rPr lang="nl-NL" dirty="0"/>
              <a:t> door uitbraak werk intensiever</a:t>
            </a:r>
          </a:p>
          <a:p>
            <a:r>
              <a:rPr lang="nl-NL" dirty="0">
                <a:solidFill>
                  <a:srgbClr val="00B050"/>
                </a:solidFill>
              </a:rPr>
              <a:t>W</a:t>
            </a:r>
            <a:r>
              <a:rPr lang="nl-NL" dirty="0"/>
              <a:t> Wanneer je besmet bent kun je niet werken</a:t>
            </a:r>
          </a:p>
          <a:p>
            <a:r>
              <a:rPr lang="nl-NL" dirty="0">
                <a:solidFill>
                  <a:srgbClr val="00B050"/>
                </a:solidFill>
              </a:rPr>
              <a:t>E</a:t>
            </a:r>
            <a:r>
              <a:rPr lang="nl-NL" dirty="0"/>
              <a:t> Door uitval minder collega’s</a:t>
            </a:r>
          </a:p>
          <a:p>
            <a:r>
              <a:rPr lang="nl-NL" dirty="0">
                <a:solidFill>
                  <a:srgbClr val="00B050"/>
                </a:solidFill>
              </a:rPr>
              <a:t>E</a:t>
            </a:r>
            <a:r>
              <a:rPr lang="nl-NL" dirty="0"/>
              <a:t> Je kunt het virus mee naar huis nemen</a:t>
            </a:r>
          </a:p>
          <a:p>
            <a:endParaRPr lang="nl-NL" dirty="0"/>
          </a:p>
          <a:p>
            <a:r>
              <a:rPr lang="nl-NL" b="1" dirty="0"/>
              <a:t>Patiënt </a:t>
            </a:r>
            <a:endParaRPr lang="nl-NL" b="1" dirty="0">
              <a:solidFill>
                <a:srgbClr val="16AB74"/>
              </a:solidFill>
            </a:endParaRPr>
          </a:p>
          <a:p>
            <a:r>
              <a:rPr lang="nl-NL" dirty="0">
                <a:solidFill>
                  <a:srgbClr val="00B050"/>
                </a:solidFill>
              </a:rPr>
              <a:t>Z</a:t>
            </a:r>
            <a:r>
              <a:rPr lang="nl-NL" dirty="0"/>
              <a:t> Isolatie is eenzaam</a:t>
            </a:r>
          </a:p>
          <a:p>
            <a:r>
              <a:rPr lang="nl-NL" dirty="0">
                <a:solidFill>
                  <a:srgbClr val="00B050"/>
                </a:solidFill>
              </a:rPr>
              <a:t>E</a:t>
            </a:r>
            <a:r>
              <a:rPr lang="nl-NL" dirty="0"/>
              <a:t> Je herstel thuis duurt langer</a:t>
            </a:r>
          </a:p>
          <a:p>
            <a:r>
              <a:rPr lang="nl-NL" dirty="0">
                <a:solidFill>
                  <a:srgbClr val="00B050"/>
                </a:solidFill>
              </a:rPr>
              <a:t>S</a:t>
            </a:r>
            <a:r>
              <a:rPr lang="nl-NL" dirty="0"/>
              <a:t> Je moet langer in het ziekenhuis blijven</a:t>
            </a:r>
          </a:p>
          <a:p>
            <a:endParaRPr lang="nl-NL" dirty="0"/>
          </a:p>
          <a:p>
            <a:pPr lvl="0">
              <a:defRPr/>
            </a:pPr>
            <a:r>
              <a:rPr lang="nl-NL" b="1" dirty="0"/>
              <a:t>Organisatie </a:t>
            </a:r>
            <a:endParaRPr lang="nl-NL" b="1" dirty="0">
              <a:solidFill>
                <a:srgbClr val="16AB74"/>
              </a:solidFill>
            </a:endParaRPr>
          </a:p>
          <a:p>
            <a:r>
              <a:rPr lang="nl-NL" dirty="0">
                <a:solidFill>
                  <a:srgbClr val="00B050"/>
                </a:solidFill>
              </a:rPr>
              <a:t>D</a:t>
            </a:r>
            <a:r>
              <a:rPr lang="nl-NL" dirty="0"/>
              <a:t> Door opnamestop zijn er minder bedden beschikbaar</a:t>
            </a:r>
          </a:p>
          <a:p>
            <a:r>
              <a:rPr lang="nl-NL" dirty="0">
                <a:solidFill>
                  <a:srgbClr val="00B050"/>
                </a:solidFill>
              </a:rPr>
              <a:t>R</a:t>
            </a:r>
            <a:r>
              <a:rPr lang="nl-NL" dirty="0"/>
              <a:t> Maatregelen zorgen voor extra kosten</a:t>
            </a:r>
          </a:p>
          <a:p>
            <a:r>
              <a:rPr lang="nl-NL" dirty="0">
                <a:solidFill>
                  <a:srgbClr val="00B050"/>
                </a:solidFill>
              </a:rPr>
              <a:t>IE</a:t>
            </a:r>
            <a:r>
              <a:rPr lang="nl-NL" dirty="0"/>
              <a:t> Logistiek gezien is een uitbraak een enorme uitdaging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757006" y="5633838"/>
            <a:ext cx="358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/>
              <a:t>Antwoord</a:t>
            </a:r>
            <a:r>
              <a:rPr lang="en-US" sz="2400" u="sng" dirty="0"/>
              <a:t> : </a:t>
            </a:r>
            <a:r>
              <a:rPr lang="en-US" sz="2400" u="sng" dirty="0">
                <a:solidFill>
                  <a:srgbClr val="00B050"/>
                </a:solidFill>
              </a:rPr>
              <a:t>263</a:t>
            </a:r>
            <a:endParaRPr lang="nl-NL" sz="2400" u="sng" dirty="0">
              <a:solidFill>
                <a:srgbClr val="00B050"/>
              </a:solidFill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6462342" y="1517600"/>
            <a:ext cx="228600" cy="42291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8757006" y="4810244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twee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9984767" y="4787026"/>
            <a:ext cx="476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zes</a:t>
            </a:r>
            <a:endParaRPr lang="en-US" dirty="0"/>
          </a:p>
          <a:p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11246633" y="4787026"/>
            <a:ext cx="554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drie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75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F5D0-C942-7BBF-29FD-21F6E99C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2" y="175350"/>
            <a:ext cx="3008825" cy="108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16755-6B41-4A25-7166-AEFC9353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097530" y="1405890"/>
            <a:ext cx="252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Antwoorden</a:t>
            </a:r>
            <a:endParaRPr lang="nl-NL" sz="3600" dirty="0"/>
          </a:p>
        </p:txBody>
      </p:sp>
      <p:pic>
        <p:nvPicPr>
          <p:cNvPr id="3074" name="Picture 2" descr="c5c70665-8d1d-4396-98cb-089093839c2b@EURPRD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2" b="67604"/>
          <a:stretch/>
        </p:blipFill>
        <p:spPr bwMode="auto">
          <a:xfrm>
            <a:off x="7919085" y="3410158"/>
            <a:ext cx="3524267" cy="58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adfc43c0-999f-4c6a-9403-72b34c0d8092@EURPRD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46225" r="9651" b="34111"/>
          <a:stretch/>
        </p:blipFill>
        <p:spPr bwMode="auto">
          <a:xfrm>
            <a:off x="1112518" y="2594610"/>
            <a:ext cx="5943601" cy="323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3905249" y="3597592"/>
            <a:ext cx="179070" cy="1464947"/>
            <a:chOff x="3905249" y="3597592"/>
            <a:chExt cx="179070" cy="1464947"/>
          </a:xfrm>
        </p:grpSpPr>
        <p:sp>
          <p:nvSpPr>
            <p:cNvPr id="4" name="Min 3"/>
            <p:cNvSpPr/>
            <p:nvPr/>
          </p:nvSpPr>
          <p:spPr>
            <a:xfrm>
              <a:off x="3920489" y="3597592"/>
              <a:ext cx="160020" cy="102870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Min 11"/>
            <p:cNvSpPr/>
            <p:nvPr/>
          </p:nvSpPr>
          <p:spPr>
            <a:xfrm>
              <a:off x="3924299" y="3947160"/>
              <a:ext cx="160020" cy="102870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Min 12"/>
            <p:cNvSpPr/>
            <p:nvPr/>
          </p:nvSpPr>
          <p:spPr>
            <a:xfrm>
              <a:off x="3916679" y="4296728"/>
              <a:ext cx="160020" cy="102870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Min 13"/>
            <p:cNvSpPr/>
            <p:nvPr/>
          </p:nvSpPr>
          <p:spPr>
            <a:xfrm>
              <a:off x="3905249" y="4640579"/>
              <a:ext cx="160020" cy="102870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Min 15"/>
            <p:cNvSpPr/>
            <p:nvPr/>
          </p:nvSpPr>
          <p:spPr>
            <a:xfrm>
              <a:off x="3912869" y="4959669"/>
              <a:ext cx="160020" cy="102870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" name="Tekstvak 4"/>
          <p:cNvSpPr txBox="1"/>
          <p:nvPr/>
        </p:nvSpPr>
        <p:spPr>
          <a:xfrm>
            <a:off x="3893819" y="2575856"/>
            <a:ext cx="2005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 5 </a:t>
            </a:r>
            <a:r>
              <a:rPr lang="en-US" sz="2400" dirty="0" err="1"/>
              <a:t>schakels</a:t>
            </a:r>
            <a:r>
              <a:rPr lang="en-US" sz="2400" dirty="0"/>
              <a:t>: </a:t>
            </a:r>
            <a:endParaRPr lang="nl-NL" sz="2400" dirty="0"/>
          </a:p>
        </p:txBody>
      </p:sp>
      <p:sp>
        <p:nvSpPr>
          <p:cNvPr id="7" name="Tekstvak 6"/>
          <p:cNvSpPr txBox="1"/>
          <p:nvPr/>
        </p:nvSpPr>
        <p:spPr>
          <a:xfrm>
            <a:off x="8451746" y="4050030"/>
            <a:ext cx="24589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Antwoord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B050"/>
                </a:solidFill>
              </a:rPr>
              <a:t>BUVIG </a:t>
            </a:r>
          </a:p>
          <a:p>
            <a:endParaRPr lang="nl-NL" dirty="0"/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4004309" y="5250180"/>
            <a:ext cx="0" cy="13220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98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F2F5D0-C942-7BBF-29FD-21F6E99C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2" y="175350"/>
            <a:ext cx="3008825" cy="108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16755-6B41-4A25-7166-AEFC9353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850" cy="6858000"/>
          </a:xfrm>
          <a:prstGeom prst="rect">
            <a:avLst/>
          </a:prstGeom>
        </p:spPr>
      </p:pic>
      <p:grpSp>
        <p:nvGrpSpPr>
          <p:cNvPr id="7" name="Groep 6"/>
          <p:cNvGrpSpPr/>
          <p:nvPr/>
        </p:nvGrpSpPr>
        <p:grpSpPr>
          <a:xfrm>
            <a:off x="8338518" y="3471207"/>
            <a:ext cx="2794301" cy="876005"/>
            <a:chOff x="6313148" y="2137510"/>
            <a:chExt cx="2105980" cy="876005"/>
          </a:xfrm>
        </p:grpSpPr>
        <p:pic>
          <p:nvPicPr>
            <p:cNvPr id="21" name="Graphic 39" descr="Duim omhoog met effen opvulling">
              <a:extLst>
                <a:ext uri="{FF2B5EF4-FFF2-40B4-BE49-F238E27FC236}">
                  <a16:creationId xmlns:a16="http://schemas.microsoft.com/office/drawing/2014/main" id="{750812A0-3AF3-912E-B85A-406F7A705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13148" y="2137510"/>
              <a:ext cx="414340" cy="414340"/>
            </a:xfrm>
            <a:prstGeom prst="rect">
              <a:avLst/>
            </a:prstGeom>
          </p:spPr>
        </p:pic>
        <p:sp>
          <p:nvSpPr>
            <p:cNvPr id="4" name="Tekstvak 3"/>
            <p:cNvSpPr txBox="1"/>
            <p:nvPr/>
          </p:nvSpPr>
          <p:spPr>
            <a:xfrm>
              <a:off x="6727488" y="2182518"/>
              <a:ext cx="16916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Goed</a:t>
              </a:r>
              <a:r>
                <a:rPr lang="en-US" dirty="0"/>
                <a:t> </a:t>
              </a:r>
              <a:r>
                <a:rPr lang="en-US" sz="2400" dirty="0" err="1"/>
                <a:t>gebruik</a:t>
              </a:r>
              <a:endParaRPr lang="nl-NL" sz="2400" dirty="0"/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8338519" y="1995535"/>
            <a:ext cx="2076013" cy="738664"/>
            <a:chOff x="6313148" y="3862296"/>
            <a:chExt cx="2076013" cy="738664"/>
          </a:xfrm>
        </p:grpSpPr>
        <p:pic>
          <p:nvPicPr>
            <p:cNvPr id="13" name="Graphic 28" descr="Duim omlaag met effen opvulling">
              <a:extLst>
                <a:ext uri="{FF2B5EF4-FFF2-40B4-BE49-F238E27FC236}">
                  <a16:creationId xmlns:a16="http://schemas.microsoft.com/office/drawing/2014/main" id="{1BA3627E-5F2E-028C-EA96-2C3ECBEA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13148" y="3862296"/>
              <a:ext cx="414340" cy="414340"/>
            </a:xfrm>
            <a:prstGeom prst="rect">
              <a:avLst/>
            </a:prstGeom>
          </p:spPr>
        </p:pic>
        <p:sp>
          <p:nvSpPr>
            <p:cNvPr id="5" name="Tekstvak 4"/>
            <p:cNvSpPr txBox="1"/>
            <p:nvPr/>
          </p:nvSpPr>
          <p:spPr>
            <a:xfrm>
              <a:off x="6727488" y="3862296"/>
              <a:ext cx="16616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Gek</a:t>
              </a:r>
              <a:r>
                <a:rPr lang="en-US" dirty="0"/>
                <a:t> </a:t>
              </a:r>
              <a:r>
                <a:rPr lang="en-US" sz="2400" dirty="0" err="1"/>
                <a:t>gebruik</a:t>
              </a:r>
              <a:endParaRPr lang="nl-NL" sz="2400" dirty="0"/>
            </a:p>
            <a:p>
              <a:endParaRPr lang="nl-NL" dirty="0"/>
            </a:p>
          </p:txBody>
        </p:sp>
      </p:grpSp>
      <p:grpSp>
        <p:nvGrpSpPr>
          <p:cNvPr id="43" name="Groep 42"/>
          <p:cNvGrpSpPr/>
          <p:nvPr/>
        </p:nvGrpSpPr>
        <p:grpSpPr>
          <a:xfrm>
            <a:off x="2327813" y="258301"/>
            <a:ext cx="4545944" cy="6573433"/>
            <a:chOff x="2327813" y="258301"/>
            <a:chExt cx="4545944" cy="6573433"/>
          </a:xfrm>
        </p:grpSpPr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5CDFC141-09FE-C84F-3B18-06DB0A4CB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7813" y="258301"/>
              <a:ext cx="4545944" cy="6573433"/>
            </a:xfrm>
            <a:prstGeom prst="rect">
              <a:avLst/>
            </a:prstGeom>
          </p:spPr>
        </p:pic>
        <p:pic>
          <p:nvPicPr>
            <p:cNvPr id="27" name="Graphic 28" descr="Duim omlaag met effen opvulling">
              <a:extLst>
                <a:ext uri="{FF2B5EF4-FFF2-40B4-BE49-F238E27FC236}">
                  <a16:creationId xmlns:a16="http://schemas.microsoft.com/office/drawing/2014/main" id="{1BA3627E-5F2E-028C-EA96-2C3ECBEA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93183" y="3529396"/>
              <a:ext cx="414340" cy="414340"/>
            </a:xfrm>
            <a:prstGeom prst="rect">
              <a:avLst/>
            </a:prstGeom>
          </p:spPr>
        </p:pic>
        <p:pic>
          <p:nvPicPr>
            <p:cNvPr id="28" name="Graphic 28" descr="Duim omlaag met effen opvulling">
              <a:extLst>
                <a:ext uri="{FF2B5EF4-FFF2-40B4-BE49-F238E27FC236}">
                  <a16:creationId xmlns:a16="http://schemas.microsoft.com/office/drawing/2014/main" id="{1BA3627E-5F2E-028C-EA96-2C3ECBEA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99697" y="3543312"/>
              <a:ext cx="414340" cy="414340"/>
            </a:xfrm>
            <a:prstGeom prst="rect">
              <a:avLst/>
            </a:prstGeom>
          </p:spPr>
        </p:pic>
        <p:pic>
          <p:nvPicPr>
            <p:cNvPr id="29" name="Graphic 28" descr="Duim omlaag met effen opvulling">
              <a:extLst>
                <a:ext uri="{FF2B5EF4-FFF2-40B4-BE49-F238E27FC236}">
                  <a16:creationId xmlns:a16="http://schemas.microsoft.com/office/drawing/2014/main" id="{1BA3627E-5F2E-028C-EA96-2C3ECBEA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59417" y="1520478"/>
              <a:ext cx="414340" cy="414340"/>
            </a:xfrm>
            <a:prstGeom prst="rect">
              <a:avLst/>
            </a:prstGeom>
          </p:spPr>
        </p:pic>
        <p:pic>
          <p:nvPicPr>
            <p:cNvPr id="30" name="Graphic 28" descr="Duim omlaag met effen opvulling">
              <a:extLst>
                <a:ext uri="{FF2B5EF4-FFF2-40B4-BE49-F238E27FC236}">
                  <a16:creationId xmlns:a16="http://schemas.microsoft.com/office/drawing/2014/main" id="{1BA3627E-5F2E-028C-EA96-2C3ECBEA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45692" y="1486188"/>
              <a:ext cx="414340" cy="414340"/>
            </a:xfrm>
            <a:prstGeom prst="rect">
              <a:avLst/>
            </a:prstGeom>
          </p:spPr>
        </p:pic>
        <p:pic>
          <p:nvPicPr>
            <p:cNvPr id="31" name="Graphic 28" descr="Duim omlaag met effen opvulling">
              <a:extLst>
                <a:ext uri="{FF2B5EF4-FFF2-40B4-BE49-F238E27FC236}">
                  <a16:creationId xmlns:a16="http://schemas.microsoft.com/office/drawing/2014/main" id="{1BA3627E-5F2E-028C-EA96-2C3ECBEA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24051" y="2227526"/>
              <a:ext cx="414340" cy="414340"/>
            </a:xfrm>
            <a:prstGeom prst="rect">
              <a:avLst/>
            </a:prstGeom>
          </p:spPr>
        </p:pic>
        <p:pic>
          <p:nvPicPr>
            <p:cNvPr id="33" name="Graphic 28" descr="Duim omlaag met effen opvulling">
              <a:extLst>
                <a:ext uri="{FF2B5EF4-FFF2-40B4-BE49-F238E27FC236}">
                  <a16:creationId xmlns:a16="http://schemas.microsoft.com/office/drawing/2014/main" id="{1BA3627E-5F2E-028C-EA96-2C3ECBEA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76323" y="4758978"/>
              <a:ext cx="414340" cy="414340"/>
            </a:xfrm>
            <a:prstGeom prst="rect">
              <a:avLst/>
            </a:prstGeom>
          </p:spPr>
        </p:pic>
        <p:pic>
          <p:nvPicPr>
            <p:cNvPr id="34" name="Graphic 28" descr="Duim omlaag met effen opvulling">
              <a:extLst>
                <a:ext uri="{FF2B5EF4-FFF2-40B4-BE49-F238E27FC236}">
                  <a16:creationId xmlns:a16="http://schemas.microsoft.com/office/drawing/2014/main" id="{1BA3627E-5F2E-028C-EA96-2C3ECBEA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20020" y="4758978"/>
              <a:ext cx="414340" cy="414340"/>
            </a:xfrm>
            <a:prstGeom prst="rect">
              <a:avLst/>
            </a:prstGeom>
          </p:spPr>
        </p:pic>
        <p:pic>
          <p:nvPicPr>
            <p:cNvPr id="35" name="Graphic 34" descr="Duim omhoog met effen opvulling">
              <a:extLst>
                <a:ext uri="{FF2B5EF4-FFF2-40B4-BE49-F238E27FC236}">
                  <a16:creationId xmlns:a16="http://schemas.microsoft.com/office/drawing/2014/main" id="{4875CAEB-70BC-E9DF-42BA-92C46D39D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58698" y="3451860"/>
              <a:ext cx="414340" cy="414340"/>
            </a:xfrm>
            <a:prstGeom prst="rect">
              <a:avLst/>
            </a:prstGeom>
          </p:spPr>
        </p:pic>
        <p:pic>
          <p:nvPicPr>
            <p:cNvPr id="36" name="Graphic 34" descr="Duim omhoog met effen opvulling">
              <a:extLst>
                <a:ext uri="{FF2B5EF4-FFF2-40B4-BE49-F238E27FC236}">
                  <a16:creationId xmlns:a16="http://schemas.microsoft.com/office/drawing/2014/main" id="{4875CAEB-70BC-E9DF-42BA-92C46D39D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78334" y="6045748"/>
              <a:ext cx="414340" cy="414340"/>
            </a:xfrm>
            <a:prstGeom prst="rect">
              <a:avLst/>
            </a:prstGeom>
          </p:spPr>
        </p:pic>
        <p:pic>
          <p:nvPicPr>
            <p:cNvPr id="37" name="Graphic 34" descr="Duim omhoog met effen opvulling">
              <a:extLst>
                <a:ext uri="{FF2B5EF4-FFF2-40B4-BE49-F238E27FC236}">
                  <a16:creationId xmlns:a16="http://schemas.microsoft.com/office/drawing/2014/main" id="{4875CAEB-70BC-E9DF-42BA-92C46D39D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9208" y="4745328"/>
              <a:ext cx="414340" cy="414340"/>
            </a:xfrm>
            <a:prstGeom prst="rect">
              <a:avLst/>
            </a:prstGeom>
          </p:spPr>
        </p:pic>
        <p:pic>
          <p:nvPicPr>
            <p:cNvPr id="38" name="Graphic 34" descr="Duim omhoog met effen opvulling">
              <a:extLst>
                <a:ext uri="{FF2B5EF4-FFF2-40B4-BE49-F238E27FC236}">
                  <a16:creationId xmlns:a16="http://schemas.microsoft.com/office/drawing/2014/main" id="{4875CAEB-70BC-E9DF-42BA-92C46D39D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58698" y="5233776"/>
              <a:ext cx="414340" cy="414340"/>
            </a:xfrm>
            <a:prstGeom prst="rect">
              <a:avLst/>
            </a:prstGeom>
          </p:spPr>
        </p:pic>
      </p:grpSp>
      <p:pic>
        <p:nvPicPr>
          <p:cNvPr id="39" name="Graphic 34" descr="Duim omhoog met effen opvulling">
            <a:extLst>
              <a:ext uri="{FF2B5EF4-FFF2-40B4-BE49-F238E27FC236}">
                <a16:creationId xmlns:a16="http://schemas.microsoft.com/office/drawing/2014/main" id="{4875CAEB-70BC-E9DF-42BA-92C46D39D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2662" y="5232788"/>
            <a:ext cx="414340" cy="414340"/>
          </a:xfrm>
          <a:prstGeom prst="rect">
            <a:avLst/>
          </a:prstGeom>
        </p:spPr>
      </p:pic>
      <p:sp>
        <p:nvSpPr>
          <p:cNvPr id="40" name="Tekstvak 39"/>
          <p:cNvSpPr txBox="1"/>
          <p:nvPr/>
        </p:nvSpPr>
        <p:spPr>
          <a:xfrm>
            <a:off x="8338519" y="2502208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1+2+2+2-1+4-2</a:t>
            </a:r>
            <a:r>
              <a:rPr lang="en-US" dirty="0"/>
              <a:t> </a:t>
            </a:r>
            <a:r>
              <a:rPr lang="en-US" sz="2400" dirty="0"/>
              <a:t>= </a:t>
            </a:r>
            <a:r>
              <a:rPr lang="en-US" sz="2400" dirty="0">
                <a:solidFill>
                  <a:srgbClr val="00B050"/>
                </a:solidFill>
              </a:rPr>
              <a:t>8</a:t>
            </a:r>
            <a:endParaRPr lang="nl-NL" sz="2400" dirty="0">
              <a:solidFill>
                <a:srgbClr val="00B05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8333633" y="4115221"/>
            <a:ext cx="190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2-2+3+4-5 = </a:t>
            </a:r>
            <a:r>
              <a:rPr lang="en-US" sz="2400" dirty="0">
                <a:solidFill>
                  <a:srgbClr val="00B050"/>
                </a:solidFill>
              </a:rPr>
              <a:t>2</a:t>
            </a:r>
            <a:endParaRPr lang="nl-NL" sz="2400" dirty="0">
              <a:solidFill>
                <a:srgbClr val="00B050"/>
              </a:solidFill>
            </a:endParaRPr>
          </a:p>
          <a:p>
            <a:endParaRPr lang="nl-NL" sz="2400" dirty="0"/>
          </a:p>
        </p:txBody>
      </p:sp>
      <p:sp>
        <p:nvSpPr>
          <p:cNvPr id="42" name="Tekstvak 41"/>
          <p:cNvSpPr txBox="1"/>
          <p:nvPr/>
        </p:nvSpPr>
        <p:spPr>
          <a:xfrm>
            <a:off x="8478539" y="5512832"/>
            <a:ext cx="2032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Antwoord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00B050"/>
                </a:solidFill>
              </a:rPr>
              <a:t>82</a:t>
            </a:r>
            <a:endParaRPr lang="nl-NL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707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R_Powerpoint" id="{1D20837F-9FC2-D54A-A5F0-587527102C38}" vid="{5D45D702-8B13-3A4B-8129-8881B7F7653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oorkeur xmlns="ef7aed2c-a5e8-4e19-a8ff-d4f41585aa69">1</Voorkeur>
    <lcf76f155ced4ddcb4097134ff3c332f xmlns="ef7aed2c-a5e8-4e19-a8ff-d4f41585aa69">
      <Terms xmlns="http://schemas.microsoft.com/office/infopath/2007/PartnerControls"/>
    </lcf76f155ced4ddcb4097134ff3c332f>
    <TaxCatchAll xmlns="08029d93-7516-4a56-a2cb-631a2b2b80c8" xsi:nil="true"/>
    <_DCDateModified xmlns="http://schemas.microsoft.com/sharepoint/v3/fields" xsi:nil="true"/>
    <SharedWithUsers xmlns="08029d93-7516-4a56-a2cb-631a2b2b80c8">
      <UserInfo>
        <DisplayName>Laurence Walhout</DisplayName>
        <AccountId>12</AccountId>
        <AccountType/>
      </UserInfo>
      <UserInfo>
        <DisplayName>Isabelle van den Heuvel</DisplayName>
        <AccountId>145</AccountId>
        <AccountType/>
      </UserInfo>
      <UserInfo>
        <DisplayName>Shirley Visser</DisplayName>
        <AccountId>53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607D7E0CE0F34F8440612BDDB2EE2C" ma:contentTypeVersion="17" ma:contentTypeDescription="Create a new document." ma:contentTypeScope="" ma:versionID="28423deb1ee29afa829de7ece51cdaff">
  <xsd:schema xmlns:xsd="http://www.w3.org/2001/XMLSchema" xmlns:xs="http://www.w3.org/2001/XMLSchema" xmlns:p="http://schemas.microsoft.com/office/2006/metadata/properties" xmlns:ns2="ef7aed2c-a5e8-4e19-a8ff-d4f41585aa69" xmlns:ns3="08029d93-7516-4a56-a2cb-631a2b2b80c8" xmlns:ns4="http://schemas.microsoft.com/sharepoint/v3/fields" targetNamespace="http://schemas.microsoft.com/office/2006/metadata/properties" ma:root="true" ma:fieldsID="b15ae6196659c68c170807978edfc4cc" ns2:_="" ns3:_="" ns4:_="">
    <xsd:import namespace="ef7aed2c-a5e8-4e19-a8ff-d4f41585aa69"/>
    <xsd:import namespace="08029d93-7516-4a56-a2cb-631a2b2b80c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Voorkeu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4:_DCDateModifie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aed2c-a5e8-4e19-a8ff-d4f41585aa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Voorkeur" ma:index="10" nillable="true" ma:displayName="Voorkeur" ma:decimals="0" ma:default="1" ma:format="Dropdown" ma:internalName="Voorkeur" ma:percentage="FALSE">
      <xsd:simpleType>
        <xsd:restriction base="dms:Number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63458cd-ce2d-47d3-a8fb-aba961f6e9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29d93-7516-4a56-a2cb-631a2b2b80c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fe25670-03f6-498d-9cb2-b81f88e2076a}" ma:internalName="TaxCatchAll" ma:showField="CatchAllData" ma:web="08029d93-7516-4a56-a2cb-631a2b2b80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Modified" ma:index="23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3F6EF3-AFCA-4288-8D02-B049D4DB78C5}">
  <ds:schemaRefs>
    <ds:schemaRef ds:uri="ef7aed2c-a5e8-4e19-a8ff-d4f41585aa69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microsoft.com/sharepoint/v3/fields"/>
    <ds:schemaRef ds:uri="http://schemas.openxmlformats.org/package/2006/metadata/core-properties"/>
    <ds:schemaRef ds:uri="08029d93-7516-4a56-a2cb-631a2b2b80c8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290CF6F-BA9D-4BA3-A828-447E50E9BF27}"/>
</file>

<file path=customXml/itemProps3.xml><?xml version="1.0" encoding="utf-8"?>
<ds:datastoreItem xmlns:ds="http://schemas.openxmlformats.org/officeDocument/2006/customXml" ds:itemID="{8BCC856C-434D-4EB0-B74A-32CE75A106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ABR_Powerpoint</Template>
  <TotalTime>371</TotalTime>
  <Words>449</Words>
  <Application>Microsoft Office PowerPoint</Application>
  <PresentationFormat>Breedbeeld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1_Office-thema</vt:lpstr>
      <vt:lpstr>Infectiepreventie instructie voor spelbegeleiders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 E N I N G T I T E L</dc:title>
  <dc:creator>Sandra de Snoo</dc:creator>
  <cp:lastModifiedBy>Laurence Walhout</cp:lastModifiedBy>
  <cp:revision>100</cp:revision>
  <dcterms:created xsi:type="dcterms:W3CDTF">2018-01-03T10:39:31Z</dcterms:created>
  <dcterms:modified xsi:type="dcterms:W3CDTF">2024-06-07T10:22:30Z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0x0101009F607D7E0CE0F34F8440612BDDB2EE2C</vt:lpwstr>
  </property>
  <property fmtid="{D5CDD505-2E9C-101B-9397-08002B2CF9AE}" pid="3" name="MediaServiceImageTags">
    <vt:lpwstr/>
  </property>
</Properties>
</file>