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6"/>
  </p:notesMasterIdLst>
  <p:handoutMasterIdLst>
    <p:handoutMasterId r:id="rId17"/>
  </p:handoutMasterIdLst>
  <p:sldIdLst>
    <p:sldId id="431" r:id="rId2"/>
    <p:sldId id="415" r:id="rId3"/>
    <p:sldId id="416" r:id="rId4"/>
    <p:sldId id="437" r:id="rId5"/>
    <p:sldId id="422" r:id="rId6"/>
    <p:sldId id="421" r:id="rId7"/>
    <p:sldId id="420" r:id="rId8"/>
    <p:sldId id="425" r:id="rId9"/>
    <p:sldId id="432" r:id="rId10"/>
    <p:sldId id="423" r:id="rId11"/>
    <p:sldId id="433" r:id="rId12"/>
    <p:sldId id="434" r:id="rId13"/>
    <p:sldId id="438" r:id="rId14"/>
    <p:sldId id="430" r:id="rId15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rina Been" initials="SB" lastIdx="2" clrIdx="0">
    <p:extLst>
      <p:ext uri="{19B8F6BF-5375-455C-9EA6-DF929625EA0E}">
        <p15:presenceInfo xmlns:p15="http://schemas.microsoft.com/office/powerpoint/2012/main" userId="S-1-5-21-932686498-1610486119-1155464205-169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D6B"/>
    <a:srgbClr val="660066"/>
    <a:srgbClr val="5CBDD4"/>
    <a:srgbClr val="A50021"/>
    <a:srgbClr val="2B7691"/>
    <a:srgbClr val="FF9797"/>
    <a:srgbClr val="CAF4F6"/>
    <a:srgbClr val="C58EF2"/>
    <a:srgbClr val="DBB0F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5332" autoAdjust="0"/>
  </p:normalViewPr>
  <p:slideViewPr>
    <p:cSldViewPr snapToGrid="0" snapToObjects="1">
      <p:cViewPr varScale="1">
        <p:scale>
          <a:sx n="67" d="100"/>
          <a:sy n="67" d="100"/>
        </p:scale>
        <p:origin x="38" y="4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0C74-3577-48A2-9879-F3632DB4AC50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42BAE-630D-4CC8-9D53-02230078BDE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E71A9-D47D-3D4F-9F38-9892D57585D7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5C43D-2363-9A42-B2A2-1696FA3BFD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137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44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893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13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3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573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1038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83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40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55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15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954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668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63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35C43D-2363-9A42-B2A2-1696FA3BFD70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82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338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26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08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08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63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19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236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92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4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6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92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A1C6F-5EE6-AC4D-8714-7331C56A69B1}" type="datetimeFigureOut">
              <a:rPr lang="nl-NL" smtClean="0"/>
              <a:t>27-01-2023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75BA-6FC0-F74B-A973-5E6553579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91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abrzorgnetwerkzwn.nl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hyperlink" Target="mailto:abr.zwn@erasmusmc.nl" TargetMode="External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_vyZJAQpbA&amp;t=12s" TargetMode="External"/><Relationship Id="rId5" Type="http://schemas.openxmlformats.org/officeDocument/2006/relationships/hyperlink" Target="https://abrzorgnetwerkzwn.nl/schoonmaak-desinfectie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510785" y="1898943"/>
            <a:ext cx="6960920" cy="414559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Werkgroep </a:t>
            </a:r>
            <a:r>
              <a:rPr lang="nl-NL" sz="36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educatiemateriaal </a:t>
            </a:r>
            <a: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schoonmaak &amp;</a:t>
            </a:r>
            <a:r>
              <a:rPr lang="nl-NL" sz="36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 desinfectie</a:t>
            </a:r>
            <a:br>
              <a:rPr lang="nl-NL" sz="36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800" b="1" i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Animatie schoonmaak &amp; desinfectie</a:t>
            </a:r>
            <a:r>
              <a:rPr lang="nl-NL" sz="2700" b="1" i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i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7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2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355283" y="6424551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2B2D6B"/>
                </a:solidFill>
              </a:rPr>
              <a:t>Januari</a:t>
            </a:r>
            <a:r>
              <a:rPr lang="en-US" b="1" dirty="0" smtClean="0">
                <a:solidFill>
                  <a:srgbClr val="2B2D6B"/>
                </a:solidFill>
              </a:rPr>
              <a:t> 2023</a:t>
            </a:r>
            <a:endParaRPr lang="nl-NL" b="1" dirty="0">
              <a:solidFill>
                <a:srgbClr val="2B2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2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nl-NL" sz="3600" b="1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2980" y="17344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Wat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schoonmaken?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weghalen van zichtbaar vuil 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weghalen van zichtbaar en onzichtbaar vuil 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weghalen van zichtbaar en onzichtbaar vuil en onzichtbare micro organismen</a:t>
            </a:r>
          </a:p>
          <a:p>
            <a:pPr marL="514350" indent="-51435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weghalen van zichtbare micro organismen</a:t>
            </a:r>
          </a:p>
          <a:p>
            <a:endParaRPr lang="nl-N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2. Hoe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kan je het verspreiden van micro organismen tegen gaan?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Door schoon te maken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Door altijd te desinfecteren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Door schoon te maken en altijd te desinfecteren</a:t>
            </a:r>
          </a:p>
          <a:p>
            <a:pPr marL="457200" indent="-457200">
              <a:buFont typeface="+mj-lt"/>
              <a:buAutoNum type="alphaLcParenR"/>
            </a:pP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Door op de juiste manier schoon te maken en soms te desinfecteren</a:t>
            </a:r>
          </a:p>
          <a:p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  <a:endParaRPr lang="nl-NL" sz="3600" b="1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2980" y="17344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de juiste volgorde van schoonmaken?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het toilet, dan de lampen, dan het nachtkastje en als laatste de vloer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het nachtkastje, dan de vloer, dan de lampen en als laatste het toilet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de lampen, dan het nachtkastje, dan de vloer en als laatste het toilet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de vloer, dan het toilet, dan de lampen en als laatste het nachtkastje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4.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 Wanneer moet je altijd desinfecteren?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Bij een eindbeurt van een isolatiekamer en de wastafel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Bij een eindbeurt van een isolatiekamer en bij vervuiling met lichaamsvloeistoffen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Desinfecteren is nooit goed</a:t>
            </a:r>
          </a:p>
          <a:p>
            <a:pPr marL="0" indent="0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Quiz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vragen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</a:t>
            </a:r>
            <a:endParaRPr lang="nl-NL" sz="3600" b="1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92980" y="17344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5.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Waarom draag je handschoenen als je gaat desinfecteren?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Er zitten veel micro-organismen in vuil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Dan hoef je daarna je handen niet te desinfecteren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Om de huid van de handen te beschermen tegen bijtende stoffen van het desinfectiemiddel</a:t>
            </a:r>
          </a:p>
          <a:p>
            <a:pPr marL="0" indent="0">
              <a:buNone/>
            </a:pPr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6.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Hoe vaak maak je schoon?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B05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Volgens schema en extra wat zichtbaar vuil is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Iedere dag, ik kijk wat er moet 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gebeuren</a:t>
            </a: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Wekelijks, ik maak een lijst je wat echt vuil is</a:t>
            </a:r>
          </a:p>
          <a:p>
            <a:pPr marL="342900" indent="-342900">
              <a:buFont typeface="+mj-lt"/>
              <a:buAutoNum type="alphaLcParenR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Alleen dat wat vuil is en de toiletten</a:t>
            </a:r>
          </a:p>
          <a:p>
            <a:pPr marL="0" indent="0">
              <a:buNone/>
            </a:pP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7C57026E-6625-48BB-89D1-3FD614DBC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1469" y="23061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02999" y="5847084"/>
            <a:ext cx="10997162" cy="869651"/>
          </a:xfrm>
        </p:spPr>
        <p:txBody>
          <a:bodyPr>
            <a:noAutofit/>
          </a:bodyPr>
          <a:lstStyle/>
          <a:p>
            <a:pPr lvl="1" algn="l"/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>- </a:t>
            </a: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>Onze website: </a:t>
            </a: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  <a:hlinkClick r:id="rId3"/>
              </a:rPr>
              <a:t>www.abrzorgnetwerkzwn.nl</a:t>
            </a: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</a:b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>- </a:t>
            </a: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>Heb je vragen of ideeën voor nieuwe initiatieven? Neem contact met ons op via </a:t>
            </a: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  <a:hlinkClick r:id="rId4"/>
              </a:rPr>
              <a:t>abr.zwn@erasmusmc.nl</a:t>
            </a:r>
            <a:r>
              <a:rPr lang="nl-NL" sz="200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>  </a:t>
            </a:r>
            <a:endParaRPr lang="nl-NL" sz="2000" i="1" baseline="30000" dirty="0">
              <a:solidFill>
                <a:srgbClr val="2B2D6B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B4AFFC-1803-084D-BFE3-84DA61E53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562" y="191492"/>
            <a:ext cx="2434542" cy="1254220"/>
          </a:xfrm>
          <a:prstGeom prst="rect">
            <a:avLst/>
          </a:prstGeom>
        </p:spPr>
      </p:pic>
      <p:grpSp>
        <p:nvGrpSpPr>
          <p:cNvPr id="7" name="Group 55">
            <a:extLst>
              <a:ext uri="{FF2B5EF4-FFF2-40B4-BE49-F238E27FC236}">
                <a16:creationId xmlns:a16="http://schemas.microsoft.com/office/drawing/2014/main" id="{EA1B01B0-322B-6E4F-A05E-73AB4EA8BDB7}"/>
              </a:ext>
            </a:extLst>
          </p:cNvPr>
          <p:cNvGrpSpPr/>
          <p:nvPr/>
        </p:nvGrpSpPr>
        <p:grpSpPr>
          <a:xfrm>
            <a:off x="3445464" y="1581869"/>
            <a:ext cx="5860795" cy="4137407"/>
            <a:chOff x="2377551" y="2207498"/>
            <a:chExt cx="4395596" cy="457200"/>
          </a:xfrm>
        </p:grpSpPr>
        <p:cxnSp>
          <p:nvCxnSpPr>
            <p:cNvPr id="10" name="Straight Arrow Connector 59">
              <a:extLst>
                <a:ext uri="{FF2B5EF4-FFF2-40B4-BE49-F238E27FC236}">
                  <a16:creationId xmlns:a16="http://schemas.microsoft.com/office/drawing/2014/main" id="{5376788A-5D85-9442-A908-06560FA15F26}"/>
                </a:ext>
              </a:extLst>
            </p:cNvPr>
            <p:cNvCxnSpPr/>
            <p:nvPr/>
          </p:nvCxnSpPr>
          <p:spPr>
            <a:xfrm rot="5400000">
              <a:off x="2148951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60">
              <a:extLst>
                <a:ext uri="{FF2B5EF4-FFF2-40B4-BE49-F238E27FC236}">
                  <a16:creationId xmlns:a16="http://schemas.microsoft.com/office/drawing/2014/main" id="{C5A3F7E3-07C5-F04B-BAB3-815C4EC1866B}"/>
                </a:ext>
              </a:extLst>
            </p:cNvPr>
            <p:cNvCxnSpPr/>
            <p:nvPr/>
          </p:nvCxnSpPr>
          <p:spPr>
            <a:xfrm rot="5400000">
              <a:off x="4346749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66">
              <a:extLst>
                <a:ext uri="{FF2B5EF4-FFF2-40B4-BE49-F238E27FC236}">
                  <a16:creationId xmlns:a16="http://schemas.microsoft.com/office/drawing/2014/main" id="{6F309B81-B8DD-634E-A844-FF58814E56DA}"/>
                </a:ext>
              </a:extLst>
            </p:cNvPr>
            <p:cNvCxnSpPr/>
            <p:nvPr/>
          </p:nvCxnSpPr>
          <p:spPr>
            <a:xfrm rot="5400000">
              <a:off x="6544547" y="2436098"/>
              <a:ext cx="457200" cy="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78DE5904-6829-DC44-BC56-1C298C7B6C7A}"/>
              </a:ext>
            </a:extLst>
          </p:cNvPr>
          <p:cNvSpPr txBox="1">
            <a:spLocks/>
          </p:cNvSpPr>
          <p:nvPr/>
        </p:nvSpPr>
        <p:spPr>
          <a:xfrm>
            <a:off x="747370" y="4724385"/>
            <a:ext cx="2465792" cy="4773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667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LinkedIn</a:t>
            </a:r>
          </a:p>
        </p:txBody>
      </p:sp>
      <p:sp>
        <p:nvSpPr>
          <p:cNvPr id="14" name="Inhaltsplatzhalter 4">
            <a:extLst>
              <a:ext uri="{FF2B5EF4-FFF2-40B4-BE49-F238E27FC236}">
                <a16:creationId xmlns:a16="http://schemas.microsoft.com/office/drawing/2014/main" id="{2608BBE6-53C8-6A41-AC38-51ADE409DD87}"/>
              </a:ext>
            </a:extLst>
          </p:cNvPr>
          <p:cNvSpPr txBox="1">
            <a:spLocks/>
          </p:cNvSpPr>
          <p:nvPr/>
        </p:nvSpPr>
        <p:spPr>
          <a:xfrm>
            <a:off x="3630208" y="4724385"/>
            <a:ext cx="2465792" cy="4773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667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Twitter</a:t>
            </a:r>
            <a:endParaRPr lang="en-US" sz="2667" dirty="0">
              <a:solidFill>
                <a:srgbClr val="00206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E18DCBF8-D3E3-A04C-92AE-ABD678A60996}"/>
              </a:ext>
            </a:extLst>
          </p:cNvPr>
          <p:cNvSpPr txBox="1">
            <a:spLocks/>
          </p:cNvSpPr>
          <p:nvPr/>
        </p:nvSpPr>
        <p:spPr>
          <a:xfrm>
            <a:off x="9618562" y="4457612"/>
            <a:ext cx="2465792" cy="101091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nl-NL" sz="2667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Website + nieuwsbrief</a:t>
            </a:r>
            <a:endParaRPr lang="en-US" sz="2667" dirty="0">
              <a:solidFill>
                <a:srgbClr val="002060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9CF20A62-1EC4-F54B-B24A-53F322A4EB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1602" b="-8673"/>
          <a:stretch/>
        </p:blipFill>
        <p:spPr>
          <a:xfrm>
            <a:off x="9409876" y="2036191"/>
            <a:ext cx="2730287" cy="2546683"/>
          </a:xfrm>
          <a:prstGeom prst="rect">
            <a:avLst/>
          </a:prstGeom>
        </p:spPr>
      </p:pic>
      <p:pic>
        <p:nvPicPr>
          <p:cNvPr id="17" name="Afbeelding 16" descr="Afbeelding met tekst&#10;&#10;Automatisch gegenereerde beschrijving">
            <a:extLst>
              <a:ext uri="{FF2B5EF4-FFF2-40B4-BE49-F238E27FC236}">
                <a16:creationId xmlns:a16="http://schemas.microsoft.com/office/drawing/2014/main" id="{66EE4AC4-6608-E547-945E-EBC068E7EA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99" y="2080049"/>
            <a:ext cx="2502660" cy="2248484"/>
          </a:xfrm>
          <a:prstGeom prst="rect">
            <a:avLst/>
          </a:prstGeom>
        </p:spPr>
      </p:pic>
      <p:pic>
        <p:nvPicPr>
          <p:cNvPr id="18" name="Afbeelding 17" descr="Afbeelding met tekst&#10;&#10;Automatisch gegenereerde beschrijving">
            <a:extLst>
              <a:ext uri="{FF2B5EF4-FFF2-40B4-BE49-F238E27FC236}">
                <a16:creationId xmlns:a16="http://schemas.microsoft.com/office/drawing/2014/main" id="{F2CDE853-0A6F-B345-9784-8EB1E0159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022" y="2080049"/>
            <a:ext cx="2304229" cy="245896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DBC1AE9D-06A3-B34E-80D2-686A2EBA7E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497" y="2178328"/>
            <a:ext cx="2286735" cy="2262408"/>
          </a:xfrm>
          <a:prstGeom prst="rect">
            <a:avLst/>
          </a:prstGeom>
        </p:spPr>
      </p:pic>
      <p:sp>
        <p:nvSpPr>
          <p:cNvPr id="20" name="Inhaltsplatzhalter 4">
            <a:extLst>
              <a:ext uri="{FF2B5EF4-FFF2-40B4-BE49-F238E27FC236}">
                <a16:creationId xmlns:a16="http://schemas.microsoft.com/office/drawing/2014/main" id="{A46274DE-A267-8541-A8D3-07BBB6A7D7AC}"/>
              </a:ext>
            </a:extLst>
          </p:cNvPr>
          <p:cNvSpPr txBox="1">
            <a:spLocks/>
          </p:cNvSpPr>
          <p:nvPr/>
        </p:nvSpPr>
        <p:spPr>
          <a:xfrm>
            <a:off x="6605380" y="4724384"/>
            <a:ext cx="2465792" cy="47737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buNone/>
            </a:pPr>
            <a:r>
              <a:rPr lang="en-US" sz="2667" b="1" dirty="0">
                <a:solidFill>
                  <a:srgbClr val="002060"/>
                </a:solidFill>
                <a:latin typeface="Arial Nova Light" panose="020B0304020202020204" pitchFamily="34" charset="0"/>
              </a:rPr>
              <a:t>Instagram</a:t>
            </a:r>
            <a:endParaRPr lang="en-US" sz="2667" dirty="0">
              <a:solidFill>
                <a:srgbClr val="002060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7F577EFF-04E2-7249-998B-0626D25CC069}"/>
              </a:ext>
            </a:extLst>
          </p:cNvPr>
          <p:cNvSpPr txBox="1">
            <a:spLocks/>
          </p:cNvSpPr>
          <p:nvPr/>
        </p:nvSpPr>
        <p:spPr>
          <a:xfrm>
            <a:off x="747370" y="382924"/>
            <a:ext cx="10023676" cy="1328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/>
            <a:r>
              <a:rPr lang="nl-NL" sz="3600" b="1" kern="0" dirty="0" smtClean="0">
                <a:solidFill>
                  <a:srgbClr val="2B2D6B"/>
                </a:solidFill>
                <a:latin typeface="Arial" charset="0"/>
                <a:cs typeface="Arial" charset="0"/>
              </a:rPr>
              <a:t>Communicatie</a:t>
            </a:r>
            <a:endParaRPr lang="nl-NL" sz="3600" i="1" kern="0" baseline="30000" dirty="0">
              <a:solidFill>
                <a:srgbClr val="2B2D6B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9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510785" y="1898943"/>
            <a:ext cx="6960920" cy="4145598"/>
          </a:xfrm>
        </p:spPr>
        <p:txBody>
          <a:bodyPr>
            <a:normAutofit/>
          </a:bodyPr>
          <a:lstStyle/>
          <a:p>
            <a:r>
              <a:rPr lang="nl-NL" sz="40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40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Werkgroep </a:t>
            </a:r>
            <a:r>
              <a:rPr lang="nl-NL" sz="36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educatiemateriaal </a:t>
            </a:r>
            <a: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schoonmaak &amp;</a:t>
            </a:r>
            <a:r>
              <a:rPr lang="nl-NL" sz="36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 desinfectie</a:t>
            </a:r>
            <a:br>
              <a:rPr lang="nl-NL" sz="36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36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800" b="1" i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>Animatie schoonmaak &amp; desinfectie</a:t>
            </a:r>
            <a:r>
              <a:rPr lang="nl-NL" sz="2700" b="1" i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i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7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dirty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700" b="1" dirty="0" smtClean="0">
                <a:solidFill>
                  <a:srgbClr val="2B2D6B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2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0355283" y="6424551"/>
            <a:ext cx="168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>
                <a:solidFill>
                  <a:srgbClr val="2B2D6B"/>
                </a:solidFill>
              </a:rPr>
              <a:t>Januari 2023</a:t>
            </a:r>
            <a:endParaRPr lang="nl-NL" b="1" dirty="0">
              <a:solidFill>
                <a:srgbClr val="2B2D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4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kern="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doet de werkgroep</a:t>
            </a:r>
            <a:r>
              <a:rPr lang="nl-NL" sz="3600" b="1" kern="0" spc="-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>
              <a:latin typeface="Arial" charset="0"/>
              <a:ea typeface="Arial" charset="0"/>
              <a:cs typeface="Arial" charset="0"/>
            </a:endParaRPr>
          </a:p>
          <a:p>
            <a:endParaRPr lang="nl-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18161" y="1805049"/>
            <a:ext cx="10383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werkgroep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opgericht met als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 om educatiemateriaal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medewerkers in de zorg die betrokken zijn bij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schoonmaakwerkzaamheden te ontwikkelen.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Deelnemers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Shirley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Visser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Bethesda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ZKH)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Tineke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Heijerman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van der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(RIVAS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zorggroep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Goeij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(Erasmus MC)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Sabrina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(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programmamanager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IP&amp;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orgnetwerk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Zuidwest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Nederland)</a:t>
            </a:r>
          </a:p>
          <a:p>
            <a:pPr lvl="1"/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7971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Achtergrond</a:t>
            </a:r>
            <a:r>
              <a:rPr lang="en-US" sz="36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animatie</a:t>
            </a: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2283" y="1825625"/>
            <a:ext cx="10515600" cy="4351338"/>
          </a:xfrm>
        </p:spPr>
        <p:txBody>
          <a:bodyPr>
            <a:normAutofit/>
          </a:bodyPr>
          <a:lstStyle/>
          <a:p>
            <a:endParaRPr lang="nl-NL" dirty="0" smtClean="0">
              <a:latin typeface="Arial" charset="0"/>
              <a:ea typeface="Arial" charset="0"/>
              <a:cs typeface="Arial" charset="0"/>
            </a:endParaRPr>
          </a:p>
          <a:p>
            <a:endParaRPr lang="nl-NL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318161" y="1805049"/>
            <a:ext cx="103838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Aanleiding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desinfectie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werkzaamheden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door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schoonmaakmedewerkers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ziekenhuizen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verpleeghuizen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thuiszorg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niet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altijd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volgens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geldende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richtlijnen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uitgevoerd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Aanpak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ntwikkelen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lesmateriaal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vorm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op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visuele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wijze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aantal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belangrijke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basisprincipes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Doelgroep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eskundigen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infectiepreventie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onderwijs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desinfectie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schoonmaakmedewerkers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afdelings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of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facilitair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zorgmedewerkers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ziekenhuizen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verpleeghuizen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thuiszorg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Animatie</a:t>
            </a:r>
            <a: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198418" y="4138953"/>
            <a:ext cx="10383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benaderen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via:</a:t>
            </a:r>
          </a:p>
          <a:p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IP&amp;ABR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Zorgnetwerk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ZWN </a:t>
            </a:r>
            <a:r>
              <a:rPr lang="nl-NL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</a:t>
            </a:r>
            <a:r>
              <a:rPr lang="nl-NL" u="sng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://abrzorgnetwerkzwn.nl/schoonmaak-desinfectie</a:t>
            </a:r>
            <a:r>
              <a:rPr lang="nl-NL" u="sng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nl-NL" u="sng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u="sng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Youtube</a:t>
            </a:r>
            <a:r>
              <a:rPr lang="nl-NL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2000" dirty="0">
                <a:hlinkClick r:id="rId6"/>
              </a:rPr>
              <a:t>Animatie schoonmaak &amp; desinfectie - YouTube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4723" y="1512195"/>
            <a:ext cx="42767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kern="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gebruik je de animatie</a:t>
            </a:r>
            <a:r>
              <a:rPr lang="nl-NL" sz="3600" b="1" kern="0" spc="-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6405" y="1628005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startpunt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ondersteuning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bij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voorlichting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desinfectie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Geeft de basis van schoonmaak en desinfectie weer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een aantal onderwerpen uit de animatie uitleggen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kunt de animatie aanvullen met uitleg over de protocollen van de eigen 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instelling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Als </a:t>
            </a:r>
            <a:r>
              <a:rPr lang="nl-NL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uitgangspunt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het gesprek aan te gaan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weet men al, wat is nieuw, wat is blijven hangen? Gebruik quizvragen (zie bijlage)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kennis er wel is, maar de praktijk laat iets anders zien, ga dan open het gesprek aan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wijkt de praktijk af van de theorie?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op weerstand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er sprake van een taalbarrière?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 in kleine(re) groepjes uiteen en bespreek waar het anders gaat en waarom</a:t>
            </a:r>
          </a:p>
          <a:p>
            <a:pPr marL="0" indent="0">
              <a:buNone/>
            </a:pPr>
            <a:endParaRPr lang="nl-NL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kern="0" spc="-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Schoonmaken - samengevat</a:t>
            </a:r>
            <a: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161" y="16532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Volgorde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wat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hierover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welke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doeken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disposable of re-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usables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Middelen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schoonmaakmiddel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onderwerpen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aangestipt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maar het is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nog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instelling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geregeld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is.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5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kern="0" spc="-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Desinfectie - samengevat</a:t>
            </a:r>
            <a: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160" y="1549677"/>
            <a:ext cx="1087383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schoonmaken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in 1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middel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Gebruik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Moet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desinfectiemiddel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aangemaakt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opgelost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Hoeveelheid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Geef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juiste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in de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verschillende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protocollen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Inwerktijd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vloer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blijven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Ook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het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goed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wat de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betreffende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instelling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4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kern="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Handige </a:t>
            </a:r>
            <a:r>
              <a:rPr lang="nl-NL" sz="3600" b="1" kern="0" spc="-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(1)</a:t>
            </a:r>
            <a: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161" y="1621020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Onderstaande </a:t>
            </a: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kun je gebruiken bij je voorlichting</a:t>
            </a:r>
            <a:r>
              <a:rPr lang="nl-NL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nl-N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Urgentie en belang goede schoonmaak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desinfectie benadrukken: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Kwetsbaarheid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patiënten/cliënten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schoonmaakmedewerkers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zorgen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de zorg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Kwalitatief goede schoonmaak 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desinfectie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voorkomt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uitbraken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e.d.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inzicht geven in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waarom schoonmaak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desinfectie zo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belangrijk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bv. </a:t>
            </a: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onderstaande schema</a:t>
            </a: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t="25229"/>
          <a:stretch/>
        </p:blipFill>
        <p:spPr>
          <a:xfrm>
            <a:off x="3753299" y="4393508"/>
            <a:ext cx="4652147" cy="231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3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318161" y="295457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b="1" kern="0" spc="-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Handige </a:t>
            </a:r>
            <a:r>
              <a:rPr lang="nl-NL" sz="3600" b="1" kern="0" spc="-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(2)</a:t>
            </a:r>
            <a: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6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600" b="1" dirty="0">
              <a:solidFill>
                <a:srgbClr val="2B2D6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161" y="1621020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gebruik van “Mantra’s”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oog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laag</a:t>
            </a:r>
            <a:endParaRPr lang="nl-NL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choon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naar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vuil</a:t>
            </a:r>
            <a:endParaRPr lang="nl-NL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Eerst reinigen dan </a:t>
            </a:r>
            <a:r>
              <a:rPr lang="nl-NL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desinfecteren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eventueel gebruik van reminders, </a:t>
            </a:r>
            <a:r>
              <a:rPr lang="nl-NL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zoals </a:t>
            </a:r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posters, stickers, geheugensteunkaartje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l-NL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 vooral </a:t>
            </a:r>
            <a:r>
              <a:rPr lang="nl-NL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behoefte aan is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Vraag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knelpunten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zitten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daar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 in</a:t>
            </a:r>
            <a:endParaRPr lang="nl-NL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CF69B-0BCB-5D42-B72A-5C7A06E48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9884" y="181991"/>
            <a:ext cx="2434542" cy="12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9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R_Powerpoint" id="{1D20837F-9FC2-D54A-A5F0-587527102C38}" vid="{5D45D702-8B13-3A4B-8129-8881B7F7653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ABR_Powerpoint</Template>
  <TotalTime>3336</TotalTime>
  <Words>892</Words>
  <Application>Microsoft Office PowerPoint</Application>
  <PresentationFormat>Breedbeeld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Arial Nova Light</vt:lpstr>
      <vt:lpstr>Calibri</vt:lpstr>
      <vt:lpstr>Calibri Light</vt:lpstr>
      <vt:lpstr>Wingdings</vt:lpstr>
      <vt:lpstr>1_Office-thema</vt:lpstr>
      <vt:lpstr> Werkgroep educatiemateriaal schoonmaak &amp; desinfectie  Animatie schoonmaak &amp; desinfectie    </vt:lpstr>
      <vt:lpstr>Wat doet de werkgroep?</vt:lpstr>
      <vt:lpstr>Achtergrond animatie</vt:lpstr>
      <vt:lpstr>Animatie </vt:lpstr>
      <vt:lpstr>Hoe gebruik je de animatie?</vt:lpstr>
      <vt:lpstr>Schoonmaken - samengevat </vt:lpstr>
      <vt:lpstr>Desinfectie - samengevat </vt:lpstr>
      <vt:lpstr>Handige tips (1) </vt:lpstr>
      <vt:lpstr>Handige tips (2) </vt:lpstr>
      <vt:lpstr>Quiz vragen (1)</vt:lpstr>
      <vt:lpstr>Quiz vragen (2)</vt:lpstr>
      <vt:lpstr>Quiz vragen (3)</vt:lpstr>
      <vt:lpstr>- Onze website: www.abrzorgnetwerkzwn.nl - Heb je vragen of ideeën voor nieuwe initiatieven? Neem contact met ons op via abr.zwn@erasmusmc.nl  </vt:lpstr>
      <vt:lpstr> Werkgroep educatiemateriaal schoonmaak &amp; desinfectie  Animatie schoonmaak &amp; desinfectie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 E N I N G T I T E L</dc:title>
  <dc:creator>Sandra de Snoo</dc:creator>
  <cp:lastModifiedBy>Sabrina Been</cp:lastModifiedBy>
  <cp:revision>302</cp:revision>
  <cp:lastPrinted>2019-01-22T15:31:00Z</cp:lastPrinted>
  <dcterms:created xsi:type="dcterms:W3CDTF">2018-01-03T10:39:31Z</dcterms:created>
  <dcterms:modified xsi:type="dcterms:W3CDTF">2023-01-27T10:40:10Z</dcterms:modified>
</cp:coreProperties>
</file>