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59" r:id="rId4"/>
    <p:sldId id="262" r:id="rId5"/>
    <p:sldId id="261" r:id="rId6"/>
    <p:sldId id="260" r:id="rId7"/>
    <p:sldId id="263" r:id="rId8"/>
    <p:sldId id="264" r:id="rId9"/>
    <p:sldId id="265" r:id="rId10"/>
    <p:sldId id="294" r:id="rId11"/>
    <p:sldId id="293" r:id="rId12"/>
    <p:sldId id="295" r:id="rId13"/>
    <p:sldId id="297" r:id="rId14"/>
    <p:sldId id="298" r:id="rId15"/>
    <p:sldId id="299" r:id="rId16"/>
    <p:sldId id="300" r:id="rId17"/>
    <p:sldId id="301" r:id="rId18"/>
    <p:sldId id="302" r:id="rId19"/>
    <p:sldId id="303" r:id="rId20"/>
    <p:sldId id="275" r:id="rId21"/>
    <p:sldId id="276" r:id="rId22"/>
    <p:sldId id="277"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5221" autoAdjust="0"/>
  </p:normalViewPr>
  <p:slideViewPr>
    <p:cSldViewPr snapToGrid="0">
      <p:cViewPr varScale="1">
        <p:scale>
          <a:sx n="68" d="100"/>
          <a:sy n="68" d="100"/>
        </p:scale>
        <p:origin x="10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12624-3F03-46F4-B64F-08F125400D3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nl-NL"/>
        </a:p>
      </dgm:t>
    </dgm:pt>
    <dgm:pt modelId="{985F7331-B148-4FDA-A42C-631740D5A7DA}">
      <dgm:prSet phldrT="[Text]"/>
      <dgm:spPr/>
      <dgm:t>
        <a:bodyPr/>
        <a:lstStyle/>
        <a:p>
          <a:r>
            <a:rPr lang="nl-NL" noProof="0" dirty="0" smtClean="0">
              <a:latin typeface="Arial" panose="020B0604020202020204" pitchFamily="34" charset="0"/>
              <a:cs typeface="Arial" panose="020B0604020202020204" pitchFamily="34" charset="0"/>
            </a:rPr>
            <a:t>Klachten tijdens/na antibioticum</a:t>
          </a:r>
          <a:endParaRPr lang="nl-NL" noProof="0" dirty="0">
            <a:latin typeface="Arial" panose="020B0604020202020204" pitchFamily="34" charset="0"/>
            <a:cs typeface="Arial" panose="020B0604020202020204" pitchFamily="34" charset="0"/>
          </a:endParaRPr>
        </a:p>
      </dgm:t>
    </dgm:pt>
    <dgm:pt modelId="{3A786F11-7DDB-4A57-94B2-1E02B4719400}" type="parTrans" cxnId="{847369D2-C326-47C9-836A-AFFF5CCF7A07}">
      <dgm:prSet/>
      <dgm:spPr/>
      <dgm:t>
        <a:bodyPr/>
        <a:lstStyle/>
        <a:p>
          <a:endParaRPr lang="nl-NL" noProof="0" dirty="0">
            <a:latin typeface="Arial" panose="020B0604020202020204" pitchFamily="34" charset="0"/>
            <a:cs typeface="Arial" panose="020B0604020202020204" pitchFamily="34" charset="0"/>
          </a:endParaRPr>
        </a:p>
      </dgm:t>
    </dgm:pt>
    <dgm:pt modelId="{44DD0E45-3E7F-4D79-A01A-A2B508A67D6C}" type="sibTrans" cxnId="{847369D2-C326-47C9-836A-AFFF5CCF7A07}">
      <dgm:prSet/>
      <dgm:spPr/>
      <dgm:t>
        <a:bodyPr/>
        <a:lstStyle/>
        <a:p>
          <a:endParaRPr lang="nl-NL" noProof="0" dirty="0">
            <a:latin typeface="Arial" panose="020B0604020202020204" pitchFamily="34" charset="0"/>
            <a:cs typeface="Arial" panose="020B0604020202020204" pitchFamily="34" charset="0"/>
          </a:endParaRPr>
        </a:p>
      </dgm:t>
    </dgm:pt>
    <dgm:pt modelId="{E856CA29-91CB-4948-8E13-D2FF45AA13A8}">
      <dgm:prSet phldrT="[Text]"/>
      <dgm:spPr/>
      <dgm:t>
        <a:bodyPr/>
        <a:lstStyle/>
        <a:p>
          <a:r>
            <a:rPr lang="nl-NL" noProof="0" dirty="0" smtClean="0">
              <a:latin typeface="Arial" panose="020B0604020202020204" pitchFamily="34" charset="0"/>
              <a:cs typeface="Arial" panose="020B0604020202020204" pitchFamily="34" charset="0"/>
            </a:rPr>
            <a:t>Door antibiotica</a:t>
          </a:r>
          <a:endParaRPr lang="nl-NL" noProof="0" dirty="0">
            <a:latin typeface="Arial" panose="020B0604020202020204" pitchFamily="34" charset="0"/>
            <a:cs typeface="Arial" panose="020B0604020202020204" pitchFamily="34" charset="0"/>
          </a:endParaRPr>
        </a:p>
      </dgm:t>
    </dgm:pt>
    <dgm:pt modelId="{2992FB66-A707-4DC4-9277-B3C04D9E0DB8}" type="parTrans" cxnId="{E932E222-1974-4B60-891C-AB585E766719}">
      <dgm:prSet/>
      <dgm:spPr/>
      <dgm:t>
        <a:bodyPr/>
        <a:lstStyle/>
        <a:p>
          <a:endParaRPr lang="nl-NL" noProof="0" dirty="0">
            <a:latin typeface="Arial" panose="020B0604020202020204" pitchFamily="34" charset="0"/>
            <a:cs typeface="Arial" panose="020B0604020202020204" pitchFamily="34" charset="0"/>
          </a:endParaRPr>
        </a:p>
      </dgm:t>
    </dgm:pt>
    <dgm:pt modelId="{A77D7477-7F7D-45A0-9B72-DCFF28FB940C}" type="sibTrans" cxnId="{E932E222-1974-4B60-891C-AB585E766719}">
      <dgm:prSet/>
      <dgm:spPr/>
      <dgm:t>
        <a:bodyPr/>
        <a:lstStyle/>
        <a:p>
          <a:endParaRPr lang="nl-NL" noProof="0" dirty="0">
            <a:latin typeface="Arial" panose="020B0604020202020204" pitchFamily="34" charset="0"/>
            <a:cs typeface="Arial" panose="020B0604020202020204" pitchFamily="34" charset="0"/>
          </a:endParaRPr>
        </a:p>
      </dgm:t>
    </dgm:pt>
    <dgm:pt modelId="{C3B8ABF1-347D-4D51-ADE2-E3D085AB1412}">
      <dgm:prSet phldrT="[Text]"/>
      <dgm:spPr/>
      <dgm:t>
        <a:bodyPr/>
        <a:lstStyle/>
        <a:p>
          <a:r>
            <a:rPr lang="nl-NL" noProof="0" dirty="0" smtClean="0">
              <a:latin typeface="Arial" panose="020B0604020202020204" pitchFamily="34" charset="0"/>
              <a:cs typeface="Arial" panose="020B0604020202020204" pitchFamily="34" charset="0"/>
            </a:rPr>
            <a:t>Geen causale  relatie</a:t>
          </a:r>
          <a:endParaRPr lang="nl-NL" noProof="0" dirty="0">
            <a:latin typeface="Arial" panose="020B0604020202020204" pitchFamily="34" charset="0"/>
            <a:cs typeface="Arial" panose="020B0604020202020204" pitchFamily="34" charset="0"/>
          </a:endParaRPr>
        </a:p>
      </dgm:t>
    </dgm:pt>
    <dgm:pt modelId="{C5820959-761F-4F18-841B-5E5FC03E3126}" type="parTrans" cxnId="{B634B9AE-EB40-426F-9BE2-24908CDC7ECF}">
      <dgm:prSet/>
      <dgm:spPr/>
      <dgm:t>
        <a:bodyPr/>
        <a:lstStyle/>
        <a:p>
          <a:endParaRPr lang="nl-NL" noProof="0" dirty="0">
            <a:latin typeface="Arial" panose="020B0604020202020204" pitchFamily="34" charset="0"/>
            <a:cs typeface="Arial" panose="020B0604020202020204" pitchFamily="34" charset="0"/>
          </a:endParaRPr>
        </a:p>
      </dgm:t>
    </dgm:pt>
    <dgm:pt modelId="{0BC5CA62-9AB2-47FA-8CF7-AAD358EC94E1}" type="sibTrans" cxnId="{B634B9AE-EB40-426F-9BE2-24908CDC7ECF}">
      <dgm:prSet/>
      <dgm:spPr/>
      <dgm:t>
        <a:bodyPr/>
        <a:lstStyle/>
        <a:p>
          <a:endParaRPr lang="nl-NL" noProof="0" dirty="0">
            <a:latin typeface="Arial" panose="020B0604020202020204" pitchFamily="34" charset="0"/>
            <a:cs typeface="Arial" panose="020B0604020202020204" pitchFamily="34" charset="0"/>
          </a:endParaRPr>
        </a:p>
      </dgm:t>
    </dgm:pt>
    <dgm:pt modelId="{DDE68166-3132-42F9-AF4D-C66FB3AAE394}" type="asst">
      <dgm:prSet/>
      <dgm:spPr/>
      <dgm:t>
        <a:bodyPr/>
        <a:lstStyle/>
        <a:p>
          <a:r>
            <a:rPr lang="nl-NL" noProof="0" dirty="0" smtClean="0">
              <a:latin typeface="Arial" panose="020B0604020202020204" pitchFamily="34" charset="0"/>
              <a:cs typeface="Arial" panose="020B0604020202020204" pitchFamily="34" charset="0"/>
            </a:rPr>
            <a:t>Type A reactie</a:t>
          </a:r>
          <a:endParaRPr lang="nl-NL" noProof="0" dirty="0">
            <a:latin typeface="Arial" panose="020B0604020202020204" pitchFamily="34" charset="0"/>
            <a:cs typeface="Arial" panose="020B0604020202020204" pitchFamily="34" charset="0"/>
          </a:endParaRPr>
        </a:p>
      </dgm:t>
    </dgm:pt>
    <dgm:pt modelId="{6363B2DA-30BC-439E-B13A-9C2EE257A6D0}" type="parTrans" cxnId="{A209E663-72C6-4ADA-BE12-9BA298FA81A2}">
      <dgm:prSet/>
      <dgm:spPr/>
      <dgm:t>
        <a:bodyPr/>
        <a:lstStyle/>
        <a:p>
          <a:endParaRPr lang="nl-NL" noProof="0" dirty="0">
            <a:latin typeface="Arial" panose="020B0604020202020204" pitchFamily="34" charset="0"/>
            <a:cs typeface="Arial" panose="020B0604020202020204" pitchFamily="34" charset="0"/>
          </a:endParaRPr>
        </a:p>
      </dgm:t>
    </dgm:pt>
    <dgm:pt modelId="{B2531518-8EE4-4BC5-837E-754344015FA7}" type="sibTrans" cxnId="{A209E663-72C6-4ADA-BE12-9BA298FA81A2}">
      <dgm:prSet/>
      <dgm:spPr/>
      <dgm:t>
        <a:bodyPr/>
        <a:lstStyle/>
        <a:p>
          <a:endParaRPr lang="nl-NL" noProof="0" dirty="0">
            <a:latin typeface="Arial" panose="020B0604020202020204" pitchFamily="34" charset="0"/>
            <a:cs typeface="Arial" panose="020B0604020202020204" pitchFamily="34" charset="0"/>
          </a:endParaRPr>
        </a:p>
      </dgm:t>
    </dgm:pt>
    <dgm:pt modelId="{72442FBD-60EC-4854-A7E3-BB989C298DD8}" type="asst">
      <dgm:prSet/>
      <dgm:spPr/>
      <dgm:t>
        <a:bodyPr/>
        <a:lstStyle/>
        <a:p>
          <a:r>
            <a:rPr lang="nl-NL" noProof="0" dirty="0" smtClean="0">
              <a:latin typeface="Arial" panose="020B0604020202020204" pitchFamily="34" charset="0"/>
              <a:cs typeface="Arial" panose="020B0604020202020204" pitchFamily="34" charset="0"/>
            </a:rPr>
            <a:t>Type B reactie</a:t>
          </a:r>
          <a:endParaRPr lang="nl-NL" noProof="0" dirty="0">
            <a:latin typeface="Arial" panose="020B0604020202020204" pitchFamily="34" charset="0"/>
            <a:cs typeface="Arial" panose="020B0604020202020204" pitchFamily="34" charset="0"/>
          </a:endParaRPr>
        </a:p>
      </dgm:t>
    </dgm:pt>
    <dgm:pt modelId="{CDB74DCD-BF98-4F90-98D9-872703881B49}" type="parTrans" cxnId="{4380A706-7888-4100-AE75-E508EF4B8F97}">
      <dgm:prSet/>
      <dgm:spPr/>
      <dgm:t>
        <a:bodyPr/>
        <a:lstStyle/>
        <a:p>
          <a:endParaRPr lang="nl-NL" noProof="0" dirty="0">
            <a:latin typeface="Arial" panose="020B0604020202020204" pitchFamily="34" charset="0"/>
            <a:cs typeface="Arial" panose="020B0604020202020204" pitchFamily="34" charset="0"/>
          </a:endParaRPr>
        </a:p>
      </dgm:t>
    </dgm:pt>
    <dgm:pt modelId="{645DC833-EDA7-4B1C-A701-E83B1264FC56}" type="sibTrans" cxnId="{4380A706-7888-4100-AE75-E508EF4B8F97}">
      <dgm:prSet/>
      <dgm:spPr/>
      <dgm:t>
        <a:bodyPr/>
        <a:lstStyle/>
        <a:p>
          <a:endParaRPr lang="nl-NL" noProof="0" dirty="0">
            <a:latin typeface="Arial" panose="020B0604020202020204" pitchFamily="34" charset="0"/>
            <a:cs typeface="Arial" panose="020B0604020202020204" pitchFamily="34" charset="0"/>
          </a:endParaRPr>
        </a:p>
      </dgm:t>
    </dgm:pt>
    <dgm:pt modelId="{2FA57772-40C2-4734-BFE9-FD1327185F07}">
      <dgm:prSet/>
      <dgm:spPr/>
      <dgm:t>
        <a:bodyPr/>
        <a:lstStyle/>
        <a:p>
          <a:r>
            <a:rPr lang="nl-NL" noProof="0" dirty="0" smtClean="0">
              <a:latin typeface="Arial" panose="020B0604020202020204" pitchFamily="34" charset="0"/>
              <a:cs typeface="Arial" panose="020B0604020202020204" pitchFamily="34" charset="0"/>
            </a:rPr>
            <a:t>Vertraagd type</a:t>
          </a:r>
        </a:p>
        <a:p>
          <a:r>
            <a:rPr lang="nl-NL" noProof="0" dirty="0" smtClean="0">
              <a:latin typeface="Arial" panose="020B0604020202020204" pitchFamily="34" charset="0"/>
              <a:cs typeface="Arial" panose="020B0604020202020204" pitchFamily="34" charset="0"/>
            </a:rPr>
            <a:t>allergie</a:t>
          </a:r>
          <a:endParaRPr lang="nl-NL" noProof="0" dirty="0">
            <a:latin typeface="Arial" panose="020B0604020202020204" pitchFamily="34" charset="0"/>
            <a:cs typeface="Arial" panose="020B0604020202020204" pitchFamily="34" charset="0"/>
          </a:endParaRPr>
        </a:p>
      </dgm:t>
    </dgm:pt>
    <dgm:pt modelId="{3DDEA427-C109-40D7-B4D7-E8DD14341ACA}" type="parTrans" cxnId="{F82C8A85-6F4E-4437-B093-1E70B16F8B17}">
      <dgm:prSet/>
      <dgm:spPr/>
      <dgm:t>
        <a:bodyPr/>
        <a:lstStyle/>
        <a:p>
          <a:endParaRPr lang="nl-NL" noProof="0" dirty="0">
            <a:latin typeface="Arial" panose="020B0604020202020204" pitchFamily="34" charset="0"/>
            <a:cs typeface="Arial" panose="020B0604020202020204" pitchFamily="34" charset="0"/>
          </a:endParaRPr>
        </a:p>
      </dgm:t>
    </dgm:pt>
    <dgm:pt modelId="{CC153C76-26D4-45C1-AA44-B477F803B6D1}" type="sibTrans" cxnId="{F82C8A85-6F4E-4437-B093-1E70B16F8B17}">
      <dgm:prSet/>
      <dgm:spPr/>
      <dgm:t>
        <a:bodyPr/>
        <a:lstStyle/>
        <a:p>
          <a:endParaRPr lang="nl-NL" noProof="0" dirty="0">
            <a:latin typeface="Arial" panose="020B0604020202020204" pitchFamily="34" charset="0"/>
            <a:cs typeface="Arial" panose="020B0604020202020204" pitchFamily="34" charset="0"/>
          </a:endParaRPr>
        </a:p>
      </dgm:t>
    </dgm:pt>
    <dgm:pt modelId="{00E06F66-7B76-4721-8C1C-1AE36DECDBB5}">
      <dgm:prSet/>
      <dgm:spPr/>
      <dgm:t>
        <a:bodyPr/>
        <a:lstStyle/>
        <a:p>
          <a:r>
            <a:rPr lang="nl-NL" noProof="0" dirty="0" smtClean="0">
              <a:latin typeface="Arial" panose="020B0604020202020204" pitchFamily="34" charset="0"/>
              <a:cs typeface="Arial" panose="020B0604020202020204" pitchFamily="34" charset="0"/>
            </a:rPr>
            <a:t>Acuut type allergie</a:t>
          </a:r>
          <a:endParaRPr lang="nl-NL" noProof="0" dirty="0">
            <a:latin typeface="Arial" panose="020B0604020202020204" pitchFamily="34" charset="0"/>
            <a:cs typeface="Arial" panose="020B0604020202020204" pitchFamily="34" charset="0"/>
          </a:endParaRPr>
        </a:p>
      </dgm:t>
    </dgm:pt>
    <dgm:pt modelId="{CD76A924-2529-4B07-A96D-165B290C713E}" type="parTrans" cxnId="{3CA47A44-B0C4-4519-BA99-1ABDC83D3E88}">
      <dgm:prSet/>
      <dgm:spPr/>
      <dgm:t>
        <a:bodyPr/>
        <a:lstStyle/>
        <a:p>
          <a:endParaRPr lang="nl-NL" noProof="0" dirty="0">
            <a:latin typeface="Arial" panose="020B0604020202020204" pitchFamily="34" charset="0"/>
            <a:cs typeface="Arial" panose="020B0604020202020204" pitchFamily="34" charset="0"/>
          </a:endParaRPr>
        </a:p>
      </dgm:t>
    </dgm:pt>
    <dgm:pt modelId="{51CAA933-779B-4DD3-96A8-0E5539102708}" type="sibTrans" cxnId="{3CA47A44-B0C4-4519-BA99-1ABDC83D3E88}">
      <dgm:prSet/>
      <dgm:spPr/>
      <dgm:t>
        <a:bodyPr/>
        <a:lstStyle/>
        <a:p>
          <a:endParaRPr lang="nl-NL" noProof="0" dirty="0">
            <a:latin typeface="Arial" panose="020B0604020202020204" pitchFamily="34" charset="0"/>
            <a:cs typeface="Arial" panose="020B0604020202020204" pitchFamily="34" charset="0"/>
          </a:endParaRPr>
        </a:p>
      </dgm:t>
    </dgm:pt>
    <dgm:pt modelId="{D3545935-7C79-4B49-9154-C8BBF87B4203}" type="pres">
      <dgm:prSet presAssocID="{7B512624-3F03-46F4-B64F-08F125400D31}" presName="hierChild1" presStyleCnt="0">
        <dgm:presLayoutVars>
          <dgm:orgChart val="1"/>
          <dgm:chPref val="1"/>
          <dgm:dir/>
          <dgm:animOne val="branch"/>
          <dgm:animLvl val="lvl"/>
          <dgm:resizeHandles/>
        </dgm:presLayoutVars>
      </dgm:prSet>
      <dgm:spPr/>
      <dgm:t>
        <a:bodyPr/>
        <a:lstStyle/>
        <a:p>
          <a:endParaRPr lang="nl-NL"/>
        </a:p>
      </dgm:t>
    </dgm:pt>
    <dgm:pt modelId="{19BDF145-0623-4715-B78D-F6FADA0666FA}" type="pres">
      <dgm:prSet presAssocID="{985F7331-B148-4FDA-A42C-631740D5A7DA}" presName="hierRoot1" presStyleCnt="0">
        <dgm:presLayoutVars>
          <dgm:hierBranch val="init"/>
        </dgm:presLayoutVars>
      </dgm:prSet>
      <dgm:spPr/>
    </dgm:pt>
    <dgm:pt modelId="{434A9F39-B495-4A15-B36D-F061986D0F16}" type="pres">
      <dgm:prSet presAssocID="{985F7331-B148-4FDA-A42C-631740D5A7DA}" presName="rootComposite1" presStyleCnt="0"/>
      <dgm:spPr/>
    </dgm:pt>
    <dgm:pt modelId="{C05AE0AA-743B-4BC5-843E-66E3DAF09217}" type="pres">
      <dgm:prSet presAssocID="{985F7331-B148-4FDA-A42C-631740D5A7DA}" presName="rootText1" presStyleLbl="node0" presStyleIdx="0" presStyleCnt="1" custScaleX="211981">
        <dgm:presLayoutVars>
          <dgm:chPref val="3"/>
        </dgm:presLayoutVars>
      </dgm:prSet>
      <dgm:spPr/>
      <dgm:t>
        <a:bodyPr/>
        <a:lstStyle/>
        <a:p>
          <a:endParaRPr lang="nl-NL"/>
        </a:p>
      </dgm:t>
    </dgm:pt>
    <dgm:pt modelId="{8FD9E099-4880-4896-B2B2-665CCF3572D1}" type="pres">
      <dgm:prSet presAssocID="{985F7331-B148-4FDA-A42C-631740D5A7DA}" presName="rootConnector1" presStyleLbl="node1" presStyleIdx="0" presStyleCnt="0"/>
      <dgm:spPr/>
      <dgm:t>
        <a:bodyPr/>
        <a:lstStyle/>
        <a:p>
          <a:endParaRPr lang="nl-NL"/>
        </a:p>
      </dgm:t>
    </dgm:pt>
    <dgm:pt modelId="{77299D5F-3F5B-46A9-93A8-758491624021}" type="pres">
      <dgm:prSet presAssocID="{985F7331-B148-4FDA-A42C-631740D5A7DA}" presName="hierChild2" presStyleCnt="0"/>
      <dgm:spPr/>
    </dgm:pt>
    <dgm:pt modelId="{9F7685EE-9DF8-4AC7-BD22-5AAFD26D4EE2}" type="pres">
      <dgm:prSet presAssocID="{2992FB66-A707-4DC4-9277-B3C04D9E0DB8}" presName="Name37" presStyleLbl="parChTrans1D2" presStyleIdx="0" presStyleCnt="2"/>
      <dgm:spPr/>
      <dgm:t>
        <a:bodyPr/>
        <a:lstStyle/>
        <a:p>
          <a:endParaRPr lang="nl-NL"/>
        </a:p>
      </dgm:t>
    </dgm:pt>
    <dgm:pt modelId="{ED881606-FFAE-4EB8-B3E1-9C0E6829EC40}" type="pres">
      <dgm:prSet presAssocID="{E856CA29-91CB-4948-8E13-D2FF45AA13A8}" presName="hierRoot2" presStyleCnt="0">
        <dgm:presLayoutVars>
          <dgm:hierBranch val="init"/>
        </dgm:presLayoutVars>
      </dgm:prSet>
      <dgm:spPr/>
    </dgm:pt>
    <dgm:pt modelId="{075E68F4-F961-48F8-8F56-8EDF25382C8B}" type="pres">
      <dgm:prSet presAssocID="{E856CA29-91CB-4948-8E13-D2FF45AA13A8}" presName="rootComposite" presStyleCnt="0"/>
      <dgm:spPr/>
    </dgm:pt>
    <dgm:pt modelId="{DF6AC442-3D44-4356-B973-51E961589759}" type="pres">
      <dgm:prSet presAssocID="{E856CA29-91CB-4948-8E13-D2FF45AA13A8}" presName="rootText" presStyleLbl="node2" presStyleIdx="0" presStyleCnt="2">
        <dgm:presLayoutVars>
          <dgm:chPref val="3"/>
        </dgm:presLayoutVars>
      </dgm:prSet>
      <dgm:spPr/>
      <dgm:t>
        <a:bodyPr/>
        <a:lstStyle/>
        <a:p>
          <a:endParaRPr lang="nl-NL"/>
        </a:p>
      </dgm:t>
    </dgm:pt>
    <dgm:pt modelId="{4F2E0B4D-B6A8-4881-9B89-89E0B66FAE16}" type="pres">
      <dgm:prSet presAssocID="{E856CA29-91CB-4948-8E13-D2FF45AA13A8}" presName="rootConnector" presStyleLbl="node2" presStyleIdx="0" presStyleCnt="2"/>
      <dgm:spPr/>
      <dgm:t>
        <a:bodyPr/>
        <a:lstStyle/>
        <a:p>
          <a:endParaRPr lang="nl-NL"/>
        </a:p>
      </dgm:t>
    </dgm:pt>
    <dgm:pt modelId="{C8A03AB0-E27B-4C5F-9530-BD6BFF1D245D}" type="pres">
      <dgm:prSet presAssocID="{E856CA29-91CB-4948-8E13-D2FF45AA13A8}" presName="hierChild4" presStyleCnt="0"/>
      <dgm:spPr/>
    </dgm:pt>
    <dgm:pt modelId="{81E90613-F3C8-4856-8B6C-8510FBAD9F5B}" type="pres">
      <dgm:prSet presAssocID="{E856CA29-91CB-4948-8E13-D2FF45AA13A8}" presName="hierChild5" presStyleCnt="0"/>
      <dgm:spPr/>
    </dgm:pt>
    <dgm:pt modelId="{1BE8E5C3-2612-49C3-A788-9A6037C68E84}" type="pres">
      <dgm:prSet presAssocID="{6363B2DA-30BC-439E-B13A-9C2EE257A6D0}" presName="Name111" presStyleLbl="parChTrans1D3" presStyleIdx="0" presStyleCnt="2"/>
      <dgm:spPr/>
      <dgm:t>
        <a:bodyPr/>
        <a:lstStyle/>
        <a:p>
          <a:endParaRPr lang="nl-NL"/>
        </a:p>
      </dgm:t>
    </dgm:pt>
    <dgm:pt modelId="{1203A7EB-D2B4-44B7-8D34-AC39E5B46171}" type="pres">
      <dgm:prSet presAssocID="{DDE68166-3132-42F9-AF4D-C66FB3AAE394}" presName="hierRoot3" presStyleCnt="0">
        <dgm:presLayoutVars>
          <dgm:hierBranch val="init"/>
        </dgm:presLayoutVars>
      </dgm:prSet>
      <dgm:spPr/>
    </dgm:pt>
    <dgm:pt modelId="{EDC48D94-2907-46AF-B491-DAC2D02176F7}" type="pres">
      <dgm:prSet presAssocID="{DDE68166-3132-42F9-AF4D-C66FB3AAE394}" presName="rootComposite3" presStyleCnt="0"/>
      <dgm:spPr/>
    </dgm:pt>
    <dgm:pt modelId="{6AB75183-6EF1-4DFE-AF8B-327DACEC5E8C}" type="pres">
      <dgm:prSet presAssocID="{DDE68166-3132-42F9-AF4D-C66FB3AAE394}" presName="rootText3" presStyleLbl="asst2" presStyleIdx="0" presStyleCnt="2">
        <dgm:presLayoutVars>
          <dgm:chPref val="3"/>
        </dgm:presLayoutVars>
      </dgm:prSet>
      <dgm:spPr/>
      <dgm:t>
        <a:bodyPr/>
        <a:lstStyle/>
        <a:p>
          <a:endParaRPr lang="nl-NL"/>
        </a:p>
      </dgm:t>
    </dgm:pt>
    <dgm:pt modelId="{76FE631C-5C8F-4FFA-B657-1FBC242AD931}" type="pres">
      <dgm:prSet presAssocID="{DDE68166-3132-42F9-AF4D-C66FB3AAE394}" presName="rootConnector3" presStyleLbl="asst2" presStyleIdx="0" presStyleCnt="2"/>
      <dgm:spPr/>
      <dgm:t>
        <a:bodyPr/>
        <a:lstStyle/>
        <a:p>
          <a:endParaRPr lang="nl-NL"/>
        </a:p>
      </dgm:t>
    </dgm:pt>
    <dgm:pt modelId="{72EF7701-D698-40BC-B57A-822CBC7322B6}" type="pres">
      <dgm:prSet presAssocID="{DDE68166-3132-42F9-AF4D-C66FB3AAE394}" presName="hierChild6" presStyleCnt="0"/>
      <dgm:spPr/>
    </dgm:pt>
    <dgm:pt modelId="{E9757AFD-79ED-4460-9BD3-92FFFE73DF4E}" type="pres">
      <dgm:prSet presAssocID="{DDE68166-3132-42F9-AF4D-C66FB3AAE394}" presName="hierChild7" presStyleCnt="0"/>
      <dgm:spPr/>
    </dgm:pt>
    <dgm:pt modelId="{30AC5596-BB3E-42D8-8155-6C9D48AD36B8}" type="pres">
      <dgm:prSet presAssocID="{CDB74DCD-BF98-4F90-98D9-872703881B49}" presName="Name111" presStyleLbl="parChTrans1D3" presStyleIdx="1" presStyleCnt="2"/>
      <dgm:spPr/>
      <dgm:t>
        <a:bodyPr/>
        <a:lstStyle/>
        <a:p>
          <a:endParaRPr lang="nl-NL"/>
        </a:p>
      </dgm:t>
    </dgm:pt>
    <dgm:pt modelId="{D3BCA6F7-16B1-4995-AA18-AAA5F21CCD26}" type="pres">
      <dgm:prSet presAssocID="{72442FBD-60EC-4854-A7E3-BB989C298DD8}" presName="hierRoot3" presStyleCnt="0">
        <dgm:presLayoutVars>
          <dgm:hierBranch val="init"/>
        </dgm:presLayoutVars>
      </dgm:prSet>
      <dgm:spPr/>
    </dgm:pt>
    <dgm:pt modelId="{372D7067-6955-462B-8679-64DB35E47BC2}" type="pres">
      <dgm:prSet presAssocID="{72442FBD-60EC-4854-A7E3-BB989C298DD8}" presName="rootComposite3" presStyleCnt="0"/>
      <dgm:spPr/>
    </dgm:pt>
    <dgm:pt modelId="{185C1112-4CBE-49BD-806C-724E1D6255BD}" type="pres">
      <dgm:prSet presAssocID="{72442FBD-60EC-4854-A7E3-BB989C298DD8}" presName="rootText3" presStyleLbl="asst2" presStyleIdx="1" presStyleCnt="2">
        <dgm:presLayoutVars>
          <dgm:chPref val="3"/>
        </dgm:presLayoutVars>
      </dgm:prSet>
      <dgm:spPr/>
      <dgm:t>
        <a:bodyPr/>
        <a:lstStyle/>
        <a:p>
          <a:endParaRPr lang="nl-NL"/>
        </a:p>
      </dgm:t>
    </dgm:pt>
    <dgm:pt modelId="{CC9075B9-8753-4BB6-B920-784B90940366}" type="pres">
      <dgm:prSet presAssocID="{72442FBD-60EC-4854-A7E3-BB989C298DD8}" presName="rootConnector3" presStyleLbl="asst2" presStyleIdx="1" presStyleCnt="2"/>
      <dgm:spPr/>
      <dgm:t>
        <a:bodyPr/>
        <a:lstStyle/>
        <a:p>
          <a:endParaRPr lang="nl-NL"/>
        </a:p>
      </dgm:t>
    </dgm:pt>
    <dgm:pt modelId="{CB88D971-DED1-4487-B80B-D6ECAA1233D9}" type="pres">
      <dgm:prSet presAssocID="{72442FBD-60EC-4854-A7E3-BB989C298DD8}" presName="hierChild6" presStyleCnt="0"/>
      <dgm:spPr/>
    </dgm:pt>
    <dgm:pt modelId="{09B8D15B-B834-493A-9C86-4A32C8AEF933}" type="pres">
      <dgm:prSet presAssocID="{3DDEA427-C109-40D7-B4D7-E8DD14341ACA}" presName="Name37" presStyleLbl="parChTrans1D4" presStyleIdx="0" presStyleCnt="2"/>
      <dgm:spPr/>
      <dgm:t>
        <a:bodyPr/>
        <a:lstStyle/>
        <a:p>
          <a:endParaRPr lang="nl-NL"/>
        </a:p>
      </dgm:t>
    </dgm:pt>
    <dgm:pt modelId="{FD81D672-ADBC-4FF6-A5CE-01C5F2BA0ABA}" type="pres">
      <dgm:prSet presAssocID="{2FA57772-40C2-4734-BFE9-FD1327185F07}" presName="hierRoot2" presStyleCnt="0">
        <dgm:presLayoutVars>
          <dgm:hierBranch val="init"/>
        </dgm:presLayoutVars>
      </dgm:prSet>
      <dgm:spPr/>
    </dgm:pt>
    <dgm:pt modelId="{15CAB794-5F94-41D8-9C6B-ED947363D4C4}" type="pres">
      <dgm:prSet presAssocID="{2FA57772-40C2-4734-BFE9-FD1327185F07}" presName="rootComposite" presStyleCnt="0"/>
      <dgm:spPr/>
    </dgm:pt>
    <dgm:pt modelId="{E6814E54-6EB3-48B4-B14F-7E81B1AB985B}" type="pres">
      <dgm:prSet presAssocID="{2FA57772-40C2-4734-BFE9-FD1327185F07}" presName="rootText" presStyleLbl="node4" presStyleIdx="0" presStyleCnt="2" custLinFactNeighborX="4348" custLinFactNeighborY="2695">
        <dgm:presLayoutVars>
          <dgm:chPref val="3"/>
        </dgm:presLayoutVars>
      </dgm:prSet>
      <dgm:spPr/>
      <dgm:t>
        <a:bodyPr/>
        <a:lstStyle/>
        <a:p>
          <a:endParaRPr lang="nl-NL"/>
        </a:p>
      </dgm:t>
    </dgm:pt>
    <dgm:pt modelId="{E1C29E3B-627D-4C62-9694-46E81956AE08}" type="pres">
      <dgm:prSet presAssocID="{2FA57772-40C2-4734-BFE9-FD1327185F07}" presName="rootConnector" presStyleLbl="node4" presStyleIdx="0" presStyleCnt="2"/>
      <dgm:spPr/>
      <dgm:t>
        <a:bodyPr/>
        <a:lstStyle/>
        <a:p>
          <a:endParaRPr lang="nl-NL"/>
        </a:p>
      </dgm:t>
    </dgm:pt>
    <dgm:pt modelId="{40846341-7AB2-4B9C-975F-6E59F110D64D}" type="pres">
      <dgm:prSet presAssocID="{2FA57772-40C2-4734-BFE9-FD1327185F07}" presName="hierChild4" presStyleCnt="0"/>
      <dgm:spPr/>
    </dgm:pt>
    <dgm:pt modelId="{C681E5F7-B572-4AB0-AF4D-09622D0846B3}" type="pres">
      <dgm:prSet presAssocID="{2FA57772-40C2-4734-BFE9-FD1327185F07}" presName="hierChild5" presStyleCnt="0"/>
      <dgm:spPr/>
    </dgm:pt>
    <dgm:pt modelId="{B02DBABE-A1AB-455A-B980-E96297112C8D}" type="pres">
      <dgm:prSet presAssocID="{CD76A924-2529-4B07-A96D-165B290C713E}" presName="Name37" presStyleLbl="parChTrans1D4" presStyleIdx="1" presStyleCnt="2"/>
      <dgm:spPr/>
      <dgm:t>
        <a:bodyPr/>
        <a:lstStyle/>
        <a:p>
          <a:endParaRPr lang="nl-NL"/>
        </a:p>
      </dgm:t>
    </dgm:pt>
    <dgm:pt modelId="{BA542018-088A-4AE1-A793-46F552FC7286}" type="pres">
      <dgm:prSet presAssocID="{00E06F66-7B76-4721-8C1C-1AE36DECDBB5}" presName="hierRoot2" presStyleCnt="0">
        <dgm:presLayoutVars>
          <dgm:hierBranch val="init"/>
        </dgm:presLayoutVars>
      </dgm:prSet>
      <dgm:spPr/>
    </dgm:pt>
    <dgm:pt modelId="{0DE594DF-11C3-4D25-B4E7-B15F92BC8FDF}" type="pres">
      <dgm:prSet presAssocID="{00E06F66-7B76-4721-8C1C-1AE36DECDBB5}" presName="rootComposite" presStyleCnt="0"/>
      <dgm:spPr/>
    </dgm:pt>
    <dgm:pt modelId="{695D1025-3080-4BE4-93F4-8A3899969A40}" type="pres">
      <dgm:prSet presAssocID="{00E06F66-7B76-4721-8C1C-1AE36DECDBB5}" presName="rootText" presStyleLbl="node4" presStyleIdx="1" presStyleCnt="2" custLinFactX="-31777" custLinFactY="-39305" custLinFactNeighborX="-100000" custLinFactNeighborY="-100000">
        <dgm:presLayoutVars>
          <dgm:chPref val="3"/>
        </dgm:presLayoutVars>
      </dgm:prSet>
      <dgm:spPr/>
      <dgm:t>
        <a:bodyPr/>
        <a:lstStyle/>
        <a:p>
          <a:endParaRPr lang="nl-NL"/>
        </a:p>
      </dgm:t>
    </dgm:pt>
    <dgm:pt modelId="{9EC992DA-E61C-4364-BAD7-89BBED2741BD}" type="pres">
      <dgm:prSet presAssocID="{00E06F66-7B76-4721-8C1C-1AE36DECDBB5}" presName="rootConnector" presStyleLbl="node4" presStyleIdx="1" presStyleCnt="2"/>
      <dgm:spPr/>
      <dgm:t>
        <a:bodyPr/>
        <a:lstStyle/>
        <a:p>
          <a:endParaRPr lang="nl-NL"/>
        </a:p>
      </dgm:t>
    </dgm:pt>
    <dgm:pt modelId="{326ED5F1-AAA3-4B9B-857C-CD223F3F4B7E}" type="pres">
      <dgm:prSet presAssocID="{00E06F66-7B76-4721-8C1C-1AE36DECDBB5}" presName="hierChild4" presStyleCnt="0"/>
      <dgm:spPr/>
    </dgm:pt>
    <dgm:pt modelId="{35A7D4AD-E674-427F-A0D0-7A0399AAC7EE}" type="pres">
      <dgm:prSet presAssocID="{00E06F66-7B76-4721-8C1C-1AE36DECDBB5}" presName="hierChild5" presStyleCnt="0"/>
      <dgm:spPr/>
    </dgm:pt>
    <dgm:pt modelId="{6A8412E8-2CE5-410B-A137-B6CCA55FE839}" type="pres">
      <dgm:prSet presAssocID="{72442FBD-60EC-4854-A7E3-BB989C298DD8}" presName="hierChild7" presStyleCnt="0"/>
      <dgm:spPr/>
    </dgm:pt>
    <dgm:pt modelId="{2C3A690F-8E68-442C-A864-59E0159E2504}" type="pres">
      <dgm:prSet presAssocID="{C5820959-761F-4F18-841B-5E5FC03E3126}" presName="Name37" presStyleLbl="parChTrans1D2" presStyleIdx="1" presStyleCnt="2"/>
      <dgm:spPr/>
      <dgm:t>
        <a:bodyPr/>
        <a:lstStyle/>
        <a:p>
          <a:endParaRPr lang="nl-NL"/>
        </a:p>
      </dgm:t>
    </dgm:pt>
    <dgm:pt modelId="{686A8B67-16F6-47CE-9CBC-E7603C88A2E2}" type="pres">
      <dgm:prSet presAssocID="{C3B8ABF1-347D-4D51-ADE2-E3D085AB1412}" presName="hierRoot2" presStyleCnt="0">
        <dgm:presLayoutVars>
          <dgm:hierBranch val="init"/>
        </dgm:presLayoutVars>
      </dgm:prSet>
      <dgm:spPr/>
    </dgm:pt>
    <dgm:pt modelId="{8EAC8F75-0B5A-4002-9409-8892FED962D1}" type="pres">
      <dgm:prSet presAssocID="{C3B8ABF1-347D-4D51-ADE2-E3D085AB1412}" presName="rootComposite" presStyleCnt="0"/>
      <dgm:spPr/>
    </dgm:pt>
    <dgm:pt modelId="{C91E1927-6E06-4B6E-AEA5-BF7AD8A09DD6}" type="pres">
      <dgm:prSet presAssocID="{C3B8ABF1-347D-4D51-ADE2-E3D085AB1412}" presName="rootText" presStyleLbl="node2" presStyleIdx="1" presStyleCnt="2">
        <dgm:presLayoutVars>
          <dgm:chPref val="3"/>
        </dgm:presLayoutVars>
      </dgm:prSet>
      <dgm:spPr/>
      <dgm:t>
        <a:bodyPr/>
        <a:lstStyle/>
        <a:p>
          <a:endParaRPr lang="nl-NL"/>
        </a:p>
      </dgm:t>
    </dgm:pt>
    <dgm:pt modelId="{5AC1FC25-BE45-4B54-9BF3-075891B2952C}" type="pres">
      <dgm:prSet presAssocID="{C3B8ABF1-347D-4D51-ADE2-E3D085AB1412}" presName="rootConnector" presStyleLbl="node2" presStyleIdx="1" presStyleCnt="2"/>
      <dgm:spPr/>
      <dgm:t>
        <a:bodyPr/>
        <a:lstStyle/>
        <a:p>
          <a:endParaRPr lang="nl-NL"/>
        </a:p>
      </dgm:t>
    </dgm:pt>
    <dgm:pt modelId="{FA0C11FE-6C93-40EA-B0C7-A11B7D3C4C02}" type="pres">
      <dgm:prSet presAssocID="{C3B8ABF1-347D-4D51-ADE2-E3D085AB1412}" presName="hierChild4" presStyleCnt="0"/>
      <dgm:spPr/>
    </dgm:pt>
    <dgm:pt modelId="{2A31279E-1E40-4D8C-B208-4955C0B99EF1}" type="pres">
      <dgm:prSet presAssocID="{C3B8ABF1-347D-4D51-ADE2-E3D085AB1412}" presName="hierChild5" presStyleCnt="0"/>
      <dgm:spPr/>
    </dgm:pt>
    <dgm:pt modelId="{C6F25841-BDF0-4ABD-BF1A-9047F8E9ABB3}" type="pres">
      <dgm:prSet presAssocID="{985F7331-B148-4FDA-A42C-631740D5A7DA}" presName="hierChild3" presStyleCnt="0"/>
      <dgm:spPr/>
    </dgm:pt>
  </dgm:ptLst>
  <dgm:cxnLst>
    <dgm:cxn modelId="{B41C0DF9-C84F-4EE7-A168-FF7F4CA38B7E}" type="presOf" srcId="{3DDEA427-C109-40D7-B4D7-E8DD14341ACA}" destId="{09B8D15B-B834-493A-9C86-4A32C8AEF933}" srcOrd="0" destOrd="0" presId="urn:microsoft.com/office/officeart/2005/8/layout/orgChart1"/>
    <dgm:cxn modelId="{8F9EE902-12DF-485C-940B-D7CFC2D66CD1}" type="presOf" srcId="{CD76A924-2529-4B07-A96D-165B290C713E}" destId="{B02DBABE-A1AB-455A-B980-E96297112C8D}" srcOrd="0" destOrd="0" presId="urn:microsoft.com/office/officeart/2005/8/layout/orgChart1"/>
    <dgm:cxn modelId="{9EB9B1BC-20A3-4EC9-968B-2BEE9029072B}" type="presOf" srcId="{CDB74DCD-BF98-4F90-98D9-872703881B49}" destId="{30AC5596-BB3E-42D8-8155-6C9D48AD36B8}" srcOrd="0" destOrd="0" presId="urn:microsoft.com/office/officeart/2005/8/layout/orgChart1"/>
    <dgm:cxn modelId="{E932E222-1974-4B60-891C-AB585E766719}" srcId="{985F7331-B148-4FDA-A42C-631740D5A7DA}" destId="{E856CA29-91CB-4948-8E13-D2FF45AA13A8}" srcOrd="0" destOrd="0" parTransId="{2992FB66-A707-4DC4-9277-B3C04D9E0DB8}" sibTransId="{A77D7477-7F7D-45A0-9B72-DCFF28FB940C}"/>
    <dgm:cxn modelId="{A209E663-72C6-4ADA-BE12-9BA298FA81A2}" srcId="{E856CA29-91CB-4948-8E13-D2FF45AA13A8}" destId="{DDE68166-3132-42F9-AF4D-C66FB3AAE394}" srcOrd="0" destOrd="0" parTransId="{6363B2DA-30BC-439E-B13A-9C2EE257A6D0}" sibTransId="{B2531518-8EE4-4BC5-837E-754344015FA7}"/>
    <dgm:cxn modelId="{933169BC-FAFA-4732-ABD7-54F1D77F7794}" type="presOf" srcId="{00E06F66-7B76-4721-8C1C-1AE36DECDBB5}" destId="{9EC992DA-E61C-4364-BAD7-89BBED2741BD}" srcOrd="1" destOrd="0" presId="urn:microsoft.com/office/officeart/2005/8/layout/orgChart1"/>
    <dgm:cxn modelId="{72B9B168-6D0C-4AA5-85C1-7303CFAD2868}" type="presOf" srcId="{DDE68166-3132-42F9-AF4D-C66FB3AAE394}" destId="{6AB75183-6EF1-4DFE-AF8B-327DACEC5E8C}" srcOrd="0" destOrd="0" presId="urn:microsoft.com/office/officeart/2005/8/layout/orgChart1"/>
    <dgm:cxn modelId="{3533CBD4-37B0-4A09-96F8-4550425F7310}" type="presOf" srcId="{C5820959-761F-4F18-841B-5E5FC03E3126}" destId="{2C3A690F-8E68-442C-A864-59E0159E2504}" srcOrd="0" destOrd="0" presId="urn:microsoft.com/office/officeart/2005/8/layout/orgChart1"/>
    <dgm:cxn modelId="{847369D2-C326-47C9-836A-AFFF5CCF7A07}" srcId="{7B512624-3F03-46F4-B64F-08F125400D31}" destId="{985F7331-B148-4FDA-A42C-631740D5A7DA}" srcOrd="0" destOrd="0" parTransId="{3A786F11-7DDB-4A57-94B2-1E02B4719400}" sibTransId="{44DD0E45-3E7F-4D79-A01A-A2B508A67D6C}"/>
    <dgm:cxn modelId="{B634B9AE-EB40-426F-9BE2-24908CDC7ECF}" srcId="{985F7331-B148-4FDA-A42C-631740D5A7DA}" destId="{C3B8ABF1-347D-4D51-ADE2-E3D085AB1412}" srcOrd="1" destOrd="0" parTransId="{C5820959-761F-4F18-841B-5E5FC03E3126}" sibTransId="{0BC5CA62-9AB2-47FA-8CF7-AAD358EC94E1}"/>
    <dgm:cxn modelId="{4380A706-7888-4100-AE75-E508EF4B8F97}" srcId="{E856CA29-91CB-4948-8E13-D2FF45AA13A8}" destId="{72442FBD-60EC-4854-A7E3-BB989C298DD8}" srcOrd="1" destOrd="0" parTransId="{CDB74DCD-BF98-4F90-98D9-872703881B49}" sibTransId="{645DC833-EDA7-4B1C-A701-E83B1264FC56}"/>
    <dgm:cxn modelId="{3E24D412-29F8-4851-A636-7C9B01360DA6}" type="presOf" srcId="{6363B2DA-30BC-439E-B13A-9C2EE257A6D0}" destId="{1BE8E5C3-2612-49C3-A788-9A6037C68E84}" srcOrd="0" destOrd="0" presId="urn:microsoft.com/office/officeart/2005/8/layout/orgChart1"/>
    <dgm:cxn modelId="{DDE274F4-8EBE-4BF9-A325-82BB44008FAF}" type="presOf" srcId="{DDE68166-3132-42F9-AF4D-C66FB3AAE394}" destId="{76FE631C-5C8F-4FFA-B657-1FBC242AD931}" srcOrd="1" destOrd="0" presId="urn:microsoft.com/office/officeart/2005/8/layout/orgChart1"/>
    <dgm:cxn modelId="{43D73A55-56EB-41C8-8B9D-AC95D7ADEAFC}" type="presOf" srcId="{E856CA29-91CB-4948-8E13-D2FF45AA13A8}" destId="{DF6AC442-3D44-4356-B973-51E961589759}" srcOrd="0" destOrd="0" presId="urn:microsoft.com/office/officeart/2005/8/layout/orgChart1"/>
    <dgm:cxn modelId="{E5E8810A-16AF-4E25-ADF2-00E68FFE4228}" type="presOf" srcId="{2FA57772-40C2-4734-BFE9-FD1327185F07}" destId="{E1C29E3B-627D-4C62-9694-46E81956AE08}" srcOrd="1" destOrd="0" presId="urn:microsoft.com/office/officeart/2005/8/layout/orgChart1"/>
    <dgm:cxn modelId="{89228E05-9B01-4824-B3BD-AC7C28127B95}" type="presOf" srcId="{E856CA29-91CB-4948-8E13-D2FF45AA13A8}" destId="{4F2E0B4D-B6A8-4881-9B89-89E0B66FAE16}" srcOrd="1" destOrd="0" presId="urn:microsoft.com/office/officeart/2005/8/layout/orgChart1"/>
    <dgm:cxn modelId="{1C4EBBC3-0C94-43BB-84E9-7EDA03732B31}" type="presOf" srcId="{2992FB66-A707-4DC4-9277-B3C04D9E0DB8}" destId="{9F7685EE-9DF8-4AC7-BD22-5AAFD26D4EE2}" srcOrd="0" destOrd="0" presId="urn:microsoft.com/office/officeart/2005/8/layout/orgChart1"/>
    <dgm:cxn modelId="{26A1929F-2955-4493-A538-2FABADD7A08F}" type="presOf" srcId="{C3B8ABF1-347D-4D51-ADE2-E3D085AB1412}" destId="{5AC1FC25-BE45-4B54-9BF3-075891B2952C}" srcOrd="1" destOrd="0" presId="urn:microsoft.com/office/officeart/2005/8/layout/orgChart1"/>
    <dgm:cxn modelId="{B307B68C-358F-4318-8C34-6A47625B96A1}" type="presOf" srcId="{C3B8ABF1-347D-4D51-ADE2-E3D085AB1412}" destId="{C91E1927-6E06-4B6E-AEA5-BF7AD8A09DD6}" srcOrd="0" destOrd="0" presId="urn:microsoft.com/office/officeart/2005/8/layout/orgChart1"/>
    <dgm:cxn modelId="{F82C8A85-6F4E-4437-B093-1E70B16F8B17}" srcId="{72442FBD-60EC-4854-A7E3-BB989C298DD8}" destId="{2FA57772-40C2-4734-BFE9-FD1327185F07}" srcOrd="0" destOrd="0" parTransId="{3DDEA427-C109-40D7-B4D7-E8DD14341ACA}" sibTransId="{CC153C76-26D4-45C1-AA44-B477F803B6D1}"/>
    <dgm:cxn modelId="{E95BA499-A930-4A63-B1D7-1CA939126B82}" type="presOf" srcId="{985F7331-B148-4FDA-A42C-631740D5A7DA}" destId="{C05AE0AA-743B-4BC5-843E-66E3DAF09217}" srcOrd="0" destOrd="0" presId="urn:microsoft.com/office/officeart/2005/8/layout/orgChart1"/>
    <dgm:cxn modelId="{1F3FCF1D-792F-46BC-BA47-89695117EA75}" type="presOf" srcId="{00E06F66-7B76-4721-8C1C-1AE36DECDBB5}" destId="{695D1025-3080-4BE4-93F4-8A3899969A40}" srcOrd="0" destOrd="0" presId="urn:microsoft.com/office/officeart/2005/8/layout/orgChart1"/>
    <dgm:cxn modelId="{3CA47A44-B0C4-4519-BA99-1ABDC83D3E88}" srcId="{72442FBD-60EC-4854-A7E3-BB989C298DD8}" destId="{00E06F66-7B76-4721-8C1C-1AE36DECDBB5}" srcOrd="1" destOrd="0" parTransId="{CD76A924-2529-4B07-A96D-165B290C713E}" sibTransId="{51CAA933-779B-4DD3-96A8-0E5539102708}"/>
    <dgm:cxn modelId="{B5EF9343-AE87-4E6E-AC99-6663E25D793E}" type="presOf" srcId="{985F7331-B148-4FDA-A42C-631740D5A7DA}" destId="{8FD9E099-4880-4896-B2B2-665CCF3572D1}" srcOrd="1" destOrd="0" presId="urn:microsoft.com/office/officeart/2005/8/layout/orgChart1"/>
    <dgm:cxn modelId="{A04E5D4D-2D1D-4A44-967A-B3AE336A7EE1}" type="presOf" srcId="{2FA57772-40C2-4734-BFE9-FD1327185F07}" destId="{E6814E54-6EB3-48B4-B14F-7E81B1AB985B}" srcOrd="0" destOrd="0" presId="urn:microsoft.com/office/officeart/2005/8/layout/orgChart1"/>
    <dgm:cxn modelId="{033533CD-0E7A-4A67-B430-413EEC14B6A2}" type="presOf" srcId="{72442FBD-60EC-4854-A7E3-BB989C298DD8}" destId="{185C1112-4CBE-49BD-806C-724E1D6255BD}" srcOrd="0" destOrd="0" presId="urn:microsoft.com/office/officeart/2005/8/layout/orgChart1"/>
    <dgm:cxn modelId="{B7AD9728-F89B-4A19-BD49-BB5A42AEA8DE}" type="presOf" srcId="{7B512624-3F03-46F4-B64F-08F125400D31}" destId="{D3545935-7C79-4B49-9154-C8BBF87B4203}" srcOrd="0" destOrd="0" presId="urn:microsoft.com/office/officeart/2005/8/layout/orgChart1"/>
    <dgm:cxn modelId="{F9B7F963-5061-4B2C-BE1B-FE540D92AD61}" type="presOf" srcId="{72442FBD-60EC-4854-A7E3-BB989C298DD8}" destId="{CC9075B9-8753-4BB6-B920-784B90940366}" srcOrd="1" destOrd="0" presId="urn:microsoft.com/office/officeart/2005/8/layout/orgChart1"/>
    <dgm:cxn modelId="{4B849F78-1434-4119-960A-F800E7B722EA}" type="presParOf" srcId="{D3545935-7C79-4B49-9154-C8BBF87B4203}" destId="{19BDF145-0623-4715-B78D-F6FADA0666FA}" srcOrd="0" destOrd="0" presId="urn:microsoft.com/office/officeart/2005/8/layout/orgChart1"/>
    <dgm:cxn modelId="{882B6D84-51C6-42DD-B564-48856AE5E35D}" type="presParOf" srcId="{19BDF145-0623-4715-B78D-F6FADA0666FA}" destId="{434A9F39-B495-4A15-B36D-F061986D0F16}" srcOrd="0" destOrd="0" presId="urn:microsoft.com/office/officeart/2005/8/layout/orgChart1"/>
    <dgm:cxn modelId="{B664F14F-2EC6-40DD-9265-F6E6FD189EB6}" type="presParOf" srcId="{434A9F39-B495-4A15-B36D-F061986D0F16}" destId="{C05AE0AA-743B-4BC5-843E-66E3DAF09217}" srcOrd="0" destOrd="0" presId="urn:microsoft.com/office/officeart/2005/8/layout/orgChart1"/>
    <dgm:cxn modelId="{B24A1568-2249-4712-8E76-ABFD648EA472}" type="presParOf" srcId="{434A9F39-B495-4A15-B36D-F061986D0F16}" destId="{8FD9E099-4880-4896-B2B2-665CCF3572D1}" srcOrd="1" destOrd="0" presId="urn:microsoft.com/office/officeart/2005/8/layout/orgChart1"/>
    <dgm:cxn modelId="{42500CCA-CFA7-4A9D-922C-A91DA764CB98}" type="presParOf" srcId="{19BDF145-0623-4715-B78D-F6FADA0666FA}" destId="{77299D5F-3F5B-46A9-93A8-758491624021}" srcOrd="1" destOrd="0" presId="urn:microsoft.com/office/officeart/2005/8/layout/orgChart1"/>
    <dgm:cxn modelId="{5C9C63D4-3F55-472E-8C24-211BCEEA809D}" type="presParOf" srcId="{77299D5F-3F5B-46A9-93A8-758491624021}" destId="{9F7685EE-9DF8-4AC7-BD22-5AAFD26D4EE2}" srcOrd="0" destOrd="0" presId="urn:microsoft.com/office/officeart/2005/8/layout/orgChart1"/>
    <dgm:cxn modelId="{38CC0C47-A681-4EBB-9D05-59A565ACD51B}" type="presParOf" srcId="{77299D5F-3F5B-46A9-93A8-758491624021}" destId="{ED881606-FFAE-4EB8-B3E1-9C0E6829EC40}" srcOrd="1" destOrd="0" presId="urn:microsoft.com/office/officeart/2005/8/layout/orgChart1"/>
    <dgm:cxn modelId="{D651550E-15F0-4524-86E9-3B8692D8648F}" type="presParOf" srcId="{ED881606-FFAE-4EB8-B3E1-9C0E6829EC40}" destId="{075E68F4-F961-48F8-8F56-8EDF25382C8B}" srcOrd="0" destOrd="0" presId="urn:microsoft.com/office/officeart/2005/8/layout/orgChart1"/>
    <dgm:cxn modelId="{2B44E250-B721-43A8-8CBF-54A94699B8E9}" type="presParOf" srcId="{075E68F4-F961-48F8-8F56-8EDF25382C8B}" destId="{DF6AC442-3D44-4356-B973-51E961589759}" srcOrd="0" destOrd="0" presId="urn:microsoft.com/office/officeart/2005/8/layout/orgChart1"/>
    <dgm:cxn modelId="{DFDA2F52-6775-43ED-BD81-E10433F15C5C}" type="presParOf" srcId="{075E68F4-F961-48F8-8F56-8EDF25382C8B}" destId="{4F2E0B4D-B6A8-4881-9B89-89E0B66FAE16}" srcOrd="1" destOrd="0" presId="urn:microsoft.com/office/officeart/2005/8/layout/orgChart1"/>
    <dgm:cxn modelId="{1A5DE630-FC45-443B-B857-FA692B845325}" type="presParOf" srcId="{ED881606-FFAE-4EB8-B3E1-9C0E6829EC40}" destId="{C8A03AB0-E27B-4C5F-9530-BD6BFF1D245D}" srcOrd="1" destOrd="0" presId="urn:microsoft.com/office/officeart/2005/8/layout/orgChart1"/>
    <dgm:cxn modelId="{9AD658FC-5646-430B-8ED4-F12BA355B8D3}" type="presParOf" srcId="{ED881606-FFAE-4EB8-B3E1-9C0E6829EC40}" destId="{81E90613-F3C8-4856-8B6C-8510FBAD9F5B}" srcOrd="2" destOrd="0" presId="urn:microsoft.com/office/officeart/2005/8/layout/orgChart1"/>
    <dgm:cxn modelId="{E07B68F2-5874-4AEE-ACAA-44E9060A7205}" type="presParOf" srcId="{81E90613-F3C8-4856-8B6C-8510FBAD9F5B}" destId="{1BE8E5C3-2612-49C3-A788-9A6037C68E84}" srcOrd="0" destOrd="0" presId="urn:microsoft.com/office/officeart/2005/8/layout/orgChart1"/>
    <dgm:cxn modelId="{D19EDF0D-64F0-4288-B407-9F1E03EAF73D}" type="presParOf" srcId="{81E90613-F3C8-4856-8B6C-8510FBAD9F5B}" destId="{1203A7EB-D2B4-44B7-8D34-AC39E5B46171}" srcOrd="1" destOrd="0" presId="urn:microsoft.com/office/officeart/2005/8/layout/orgChart1"/>
    <dgm:cxn modelId="{935AF639-FBFA-4F30-9304-E0E7B69B2BCE}" type="presParOf" srcId="{1203A7EB-D2B4-44B7-8D34-AC39E5B46171}" destId="{EDC48D94-2907-46AF-B491-DAC2D02176F7}" srcOrd="0" destOrd="0" presId="urn:microsoft.com/office/officeart/2005/8/layout/orgChart1"/>
    <dgm:cxn modelId="{2293F317-D4DC-4C89-ACC6-9E3CF1A795D2}" type="presParOf" srcId="{EDC48D94-2907-46AF-B491-DAC2D02176F7}" destId="{6AB75183-6EF1-4DFE-AF8B-327DACEC5E8C}" srcOrd="0" destOrd="0" presId="urn:microsoft.com/office/officeart/2005/8/layout/orgChart1"/>
    <dgm:cxn modelId="{C1E64AE4-43ED-4B67-A475-4135C43764FE}" type="presParOf" srcId="{EDC48D94-2907-46AF-B491-DAC2D02176F7}" destId="{76FE631C-5C8F-4FFA-B657-1FBC242AD931}" srcOrd="1" destOrd="0" presId="urn:microsoft.com/office/officeart/2005/8/layout/orgChart1"/>
    <dgm:cxn modelId="{DBE0DC61-564D-4680-AF6A-148B7E28A1D0}" type="presParOf" srcId="{1203A7EB-D2B4-44B7-8D34-AC39E5B46171}" destId="{72EF7701-D698-40BC-B57A-822CBC7322B6}" srcOrd="1" destOrd="0" presId="urn:microsoft.com/office/officeart/2005/8/layout/orgChart1"/>
    <dgm:cxn modelId="{A04DD0B2-4DBC-4239-8937-CF22A7C88F60}" type="presParOf" srcId="{1203A7EB-D2B4-44B7-8D34-AC39E5B46171}" destId="{E9757AFD-79ED-4460-9BD3-92FFFE73DF4E}" srcOrd="2" destOrd="0" presId="urn:microsoft.com/office/officeart/2005/8/layout/orgChart1"/>
    <dgm:cxn modelId="{4053BE19-9779-43E5-AE76-BBC1574B570C}" type="presParOf" srcId="{81E90613-F3C8-4856-8B6C-8510FBAD9F5B}" destId="{30AC5596-BB3E-42D8-8155-6C9D48AD36B8}" srcOrd="2" destOrd="0" presId="urn:microsoft.com/office/officeart/2005/8/layout/orgChart1"/>
    <dgm:cxn modelId="{7C98D323-0C9E-4049-BF09-5081F90128B5}" type="presParOf" srcId="{81E90613-F3C8-4856-8B6C-8510FBAD9F5B}" destId="{D3BCA6F7-16B1-4995-AA18-AAA5F21CCD26}" srcOrd="3" destOrd="0" presId="urn:microsoft.com/office/officeart/2005/8/layout/orgChart1"/>
    <dgm:cxn modelId="{E5044A94-746E-4C2B-8DC0-4FBA9EFF77F8}" type="presParOf" srcId="{D3BCA6F7-16B1-4995-AA18-AAA5F21CCD26}" destId="{372D7067-6955-462B-8679-64DB35E47BC2}" srcOrd="0" destOrd="0" presId="urn:microsoft.com/office/officeart/2005/8/layout/orgChart1"/>
    <dgm:cxn modelId="{E340929F-C74B-468C-BE08-B803D55BEE74}" type="presParOf" srcId="{372D7067-6955-462B-8679-64DB35E47BC2}" destId="{185C1112-4CBE-49BD-806C-724E1D6255BD}" srcOrd="0" destOrd="0" presId="urn:microsoft.com/office/officeart/2005/8/layout/orgChart1"/>
    <dgm:cxn modelId="{8B677A16-6276-497C-AFE5-8F5C22BF51F3}" type="presParOf" srcId="{372D7067-6955-462B-8679-64DB35E47BC2}" destId="{CC9075B9-8753-4BB6-B920-784B90940366}" srcOrd="1" destOrd="0" presId="urn:microsoft.com/office/officeart/2005/8/layout/orgChart1"/>
    <dgm:cxn modelId="{2FCE42D5-E6FB-4C72-9390-B069D341CE3B}" type="presParOf" srcId="{D3BCA6F7-16B1-4995-AA18-AAA5F21CCD26}" destId="{CB88D971-DED1-4487-B80B-D6ECAA1233D9}" srcOrd="1" destOrd="0" presId="urn:microsoft.com/office/officeart/2005/8/layout/orgChart1"/>
    <dgm:cxn modelId="{C2CB2F4B-FE9B-4A5B-AC87-626146C42D1C}" type="presParOf" srcId="{CB88D971-DED1-4487-B80B-D6ECAA1233D9}" destId="{09B8D15B-B834-493A-9C86-4A32C8AEF933}" srcOrd="0" destOrd="0" presId="urn:microsoft.com/office/officeart/2005/8/layout/orgChart1"/>
    <dgm:cxn modelId="{433EB2EA-3A64-46B3-BE92-2044A42EB867}" type="presParOf" srcId="{CB88D971-DED1-4487-B80B-D6ECAA1233D9}" destId="{FD81D672-ADBC-4FF6-A5CE-01C5F2BA0ABA}" srcOrd="1" destOrd="0" presId="urn:microsoft.com/office/officeart/2005/8/layout/orgChart1"/>
    <dgm:cxn modelId="{835445EF-F012-438A-840E-05D4A2E46642}" type="presParOf" srcId="{FD81D672-ADBC-4FF6-A5CE-01C5F2BA0ABA}" destId="{15CAB794-5F94-41D8-9C6B-ED947363D4C4}" srcOrd="0" destOrd="0" presId="urn:microsoft.com/office/officeart/2005/8/layout/orgChart1"/>
    <dgm:cxn modelId="{3A7C8F29-94BB-4F78-8BCF-63AE687C3BB0}" type="presParOf" srcId="{15CAB794-5F94-41D8-9C6B-ED947363D4C4}" destId="{E6814E54-6EB3-48B4-B14F-7E81B1AB985B}" srcOrd="0" destOrd="0" presId="urn:microsoft.com/office/officeart/2005/8/layout/orgChart1"/>
    <dgm:cxn modelId="{27D1F35C-0392-43C3-965B-E367DBB8E8D3}" type="presParOf" srcId="{15CAB794-5F94-41D8-9C6B-ED947363D4C4}" destId="{E1C29E3B-627D-4C62-9694-46E81956AE08}" srcOrd="1" destOrd="0" presId="urn:microsoft.com/office/officeart/2005/8/layout/orgChart1"/>
    <dgm:cxn modelId="{A41A2978-2C45-4446-885B-8DB9ECA21589}" type="presParOf" srcId="{FD81D672-ADBC-4FF6-A5CE-01C5F2BA0ABA}" destId="{40846341-7AB2-4B9C-975F-6E59F110D64D}" srcOrd="1" destOrd="0" presId="urn:microsoft.com/office/officeart/2005/8/layout/orgChart1"/>
    <dgm:cxn modelId="{E55BB2DD-2A30-4567-85A4-E5F1F30C1704}" type="presParOf" srcId="{FD81D672-ADBC-4FF6-A5CE-01C5F2BA0ABA}" destId="{C681E5F7-B572-4AB0-AF4D-09622D0846B3}" srcOrd="2" destOrd="0" presId="urn:microsoft.com/office/officeart/2005/8/layout/orgChart1"/>
    <dgm:cxn modelId="{CD4637F5-D0A1-4EE9-9B44-B89630D660CF}" type="presParOf" srcId="{CB88D971-DED1-4487-B80B-D6ECAA1233D9}" destId="{B02DBABE-A1AB-455A-B980-E96297112C8D}" srcOrd="2" destOrd="0" presId="urn:microsoft.com/office/officeart/2005/8/layout/orgChart1"/>
    <dgm:cxn modelId="{B455B6F3-E92C-4716-A306-02D377D068EF}" type="presParOf" srcId="{CB88D971-DED1-4487-B80B-D6ECAA1233D9}" destId="{BA542018-088A-4AE1-A793-46F552FC7286}" srcOrd="3" destOrd="0" presId="urn:microsoft.com/office/officeart/2005/8/layout/orgChart1"/>
    <dgm:cxn modelId="{09A5C42D-9610-417F-AD80-CF37A5B3776E}" type="presParOf" srcId="{BA542018-088A-4AE1-A793-46F552FC7286}" destId="{0DE594DF-11C3-4D25-B4E7-B15F92BC8FDF}" srcOrd="0" destOrd="0" presId="urn:microsoft.com/office/officeart/2005/8/layout/orgChart1"/>
    <dgm:cxn modelId="{5AD6BCCC-0BFF-43D9-BF00-16E36AD75B82}" type="presParOf" srcId="{0DE594DF-11C3-4D25-B4E7-B15F92BC8FDF}" destId="{695D1025-3080-4BE4-93F4-8A3899969A40}" srcOrd="0" destOrd="0" presId="urn:microsoft.com/office/officeart/2005/8/layout/orgChart1"/>
    <dgm:cxn modelId="{EACA519B-8785-4BEB-A8F0-6196BBFBE543}" type="presParOf" srcId="{0DE594DF-11C3-4D25-B4E7-B15F92BC8FDF}" destId="{9EC992DA-E61C-4364-BAD7-89BBED2741BD}" srcOrd="1" destOrd="0" presId="urn:microsoft.com/office/officeart/2005/8/layout/orgChart1"/>
    <dgm:cxn modelId="{ED1C34B0-8E12-4B4B-98A6-3C4CB3032652}" type="presParOf" srcId="{BA542018-088A-4AE1-A793-46F552FC7286}" destId="{326ED5F1-AAA3-4B9B-857C-CD223F3F4B7E}" srcOrd="1" destOrd="0" presId="urn:microsoft.com/office/officeart/2005/8/layout/orgChart1"/>
    <dgm:cxn modelId="{0BE932A0-F564-407D-AA30-F465E962A19A}" type="presParOf" srcId="{BA542018-088A-4AE1-A793-46F552FC7286}" destId="{35A7D4AD-E674-427F-A0D0-7A0399AAC7EE}" srcOrd="2" destOrd="0" presId="urn:microsoft.com/office/officeart/2005/8/layout/orgChart1"/>
    <dgm:cxn modelId="{2ED5315F-EFEE-4F7A-9324-422CDA254EFA}" type="presParOf" srcId="{D3BCA6F7-16B1-4995-AA18-AAA5F21CCD26}" destId="{6A8412E8-2CE5-410B-A137-B6CCA55FE839}" srcOrd="2" destOrd="0" presId="urn:microsoft.com/office/officeart/2005/8/layout/orgChart1"/>
    <dgm:cxn modelId="{BF8BB6CF-9D99-4EC3-95EC-C56A4002A0F9}" type="presParOf" srcId="{77299D5F-3F5B-46A9-93A8-758491624021}" destId="{2C3A690F-8E68-442C-A864-59E0159E2504}" srcOrd="2" destOrd="0" presId="urn:microsoft.com/office/officeart/2005/8/layout/orgChart1"/>
    <dgm:cxn modelId="{276F06EB-40F3-4827-8866-78562B9565B3}" type="presParOf" srcId="{77299D5F-3F5B-46A9-93A8-758491624021}" destId="{686A8B67-16F6-47CE-9CBC-E7603C88A2E2}" srcOrd="3" destOrd="0" presId="urn:microsoft.com/office/officeart/2005/8/layout/orgChart1"/>
    <dgm:cxn modelId="{62DD5184-A5E8-4F38-A5B7-CAF691805B72}" type="presParOf" srcId="{686A8B67-16F6-47CE-9CBC-E7603C88A2E2}" destId="{8EAC8F75-0B5A-4002-9409-8892FED962D1}" srcOrd="0" destOrd="0" presId="urn:microsoft.com/office/officeart/2005/8/layout/orgChart1"/>
    <dgm:cxn modelId="{48B535BE-3CF0-43B1-B462-DB7E3D495325}" type="presParOf" srcId="{8EAC8F75-0B5A-4002-9409-8892FED962D1}" destId="{C91E1927-6E06-4B6E-AEA5-BF7AD8A09DD6}" srcOrd="0" destOrd="0" presId="urn:microsoft.com/office/officeart/2005/8/layout/orgChart1"/>
    <dgm:cxn modelId="{57B17191-08A2-45BC-A257-7CCB3FC5FF3E}" type="presParOf" srcId="{8EAC8F75-0B5A-4002-9409-8892FED962D1}" destId="{5AC1FC25-BE45-4B54-9BF3-075891B2952C}" srcOrd="1" destOrd="0" presId="urn:microsoft.com/office/officeart/2005/8/layout/orgChart1"/>
    <dgm:cxn modelId="{D744E29C-E8D7-4C79-94BE-B4CD81AA6A71}" type="presParOf" srcId="{686A8B67-16F6-47CE-9CBC-E7603C88A2E2}" destId="{FA0C11FE-6C93-40EA-B0C7-A11B7D3C4C02}" srcOrd="1" destOrd="0" presId="urn:microsoft.com/office/officeart/2005/8/layout/orgChart1"/>
    <dgm:cxn modelId="{4B00E44F-8EA0-4512-AAE4-276634CAB0F6}" type="presParOf" srcId="{686A8B67-16F6-47CE-9CBC-E7603C88A2E2}" destId="{2A31279E-1E40-4D8C-B208-4955C0B99EF1}" srcOrd="2" destOrd="0" presId="urn:microsoft.com/office/officeart/2005/8/layout/orgChart1"/>
    <dgm:cxn modelId="{52BEA143-6893-410D-8236-1AA79F945623}" type="presParOf" srcId="{19BDF145-0623-4715-B78D-F6FADA0666FA}" destId="{C6F25841-BDF0-4ABD-BF1A-9047F8E9ABB3}"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A690F-8E68-442C-A864-59E0159E2504}">
      <dsp:nvSpPr>
        <dsp:cNvPr id="0" name=""/>
        <dsp:cNvSpPr/>
      </dsp:nvSpPr>
      <dsp:spPr>
        <a:xfrm>
          <a:off x="4527249" y="884763"/>
          <a:ext cx="1069125" cy="371101"/>
        </a:xfrm>
        <a:custGeom>
          <a:avLst/>
          <a:gdLst/>
          <a:ahLst/>
          <a:cxnLst/>
          <a:rect l="0" t="0" r="0" b="0"/>
          <a:pathLst>
            <a:path>
              <a:moveTo>
                <a:pt x="0" y="0"/>
              </a:moveTo>
              <a:lnTo>
                <a:pt x="0" y="185550"/>
              </a:lnTo>
              <a:lnTo>
                <a:pt x="1069125" y="185550"/>
              </a:lnTo>
              <a:lnTo>
                <a:pt x="1069125" y="3711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2DBABE-A1AB-455A-B980-E96297112C8D}">
      <dsp:nvSpPr>
        <dsp:cNvPr id="0" name=""/>
        <dsp:cNvSpPr/>
      </dsp:nvSpPr>
      <dsp:spPr>
        <a:xfrm>
          <a:off x="4230775" y="3394115"/>
          <a:ext cx="296474" cy="836701"/>
        </a:xfrm>
        <a:custGeom>
          <a:avLst/>
          <a:gdLst/>
          <a:ahLst/>
          <a:cxnLst/>
          <a:rect l="0" t="0" r="0" b="0"/>
          <a:pathLst>
            <a:path>
              <a:moveTo>
                <a:pt x="296474" y="0"/>
              </a:moveTo>
              <a:lnTo>
                <a:pt x="296474" y="836701"/>
              </a:lnTo>
              <a:lnTo>
                <a:pt x="0" y="8367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B8D15B-B834-493A-9C86-4A32C8AEF933}">
      <dsp:nvSpPr>
        <dsp:cNvPr id="0" name=""/>
        <dsp:cNvSpPr/>
      </dsp:nvSpPr>
      <dsp:spPr>
        <a:xfrm>
          <a:off x="4527249" y="3394115"/>
          <a:ext cx="341908" cy="836701"/>
        </a:xfrm>
        <a:custGeom>
          <a:avLst/>
          <a:gdLst/>
          <a:ahLst/>
          <a:cxnLst/>
          <a:rect l="0" t="0" r="0" b="0"/>
          <a:pathLst>
            <a:path>
              <a:moveTo>
                <a:pt x="0" y="0"/>
              </a:moveTo>
              <a:lnTo>
                <a:pt x="0" y="836701"/>
              </a:lnTo>
              <a:lnTo>
                <a:pt x="341908" y="8367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AC5596-BB3E-42D8-8155-6C9D48AD36B8}">
      <dsp:nvSpPr>
        <dsp:cNvPr id="0" name=""/>
        <dsp:cNvSpPr/>
      </dsp:nvSpPr>
      <dsp:spPr>
        <a:xfrm>
          <a:off x="3458124" y="2139439"/>
          <a:ext cx="185550" cy="812888"/>
        </a:xfrm>
        <a:custGeom>
          <a:avLst/>
          <a:gdLst/>
          <a:ahLst/>
          <a:cxnLst/>
          <a:rect l="0" t="0" r="0" b="0"/>
          <a:pathLst>
            <a:path>
              <a:moveTo>
                <a:pt x="0" y="0"/>
              </a:moveTo>
              <a:lnTo>
                <a:pt x="0" y="812888"/>
              </a:lnTo>
              <a:lnTo>
                <a:pt x="185550" y="812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E8E5C3-2612-49C3-A788-9A6037C68E84}">
      <dsp:nvSpPr>
        <dsp:cNvPr id="0" name=""/>
        <dsp:cNvSpPr/>
      </dsp:nvSpPr>
      <dsp:spPr>
        <a:xfrm>
          <a:off x="3272573" y="2139439"/>
          <a:ext cx="185550" cy="812888"/>
        </a:xfrm>
        <a:custGeom>
          <a:avLst/>
          <a:gdLst/>
          <a:ahLst/>
          <a:cxnLst/>
          <a:rect l="0" t="0" r="0" b="0"/>
          <a:pathLst>
            <a:path>
              <a:moveTo>
                <a:pt x="185550" y="0"/>
              </a:moveTo>
              <a:lnTo>
                <a:pt x="185550" y="812888"/>
              </a:lnTo>
              <a:lnTo>
                <a:pt x="0" y="812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7685EE-9DF8-4AC7-BD22-5AAFD26D4EE2}">
      <dsp:nvSpPr>
        <dsp:cNvPr id="0" name=""/>
        <dsp:cNvSpPr/>
      </dsp:nvSpPr>
      <dsp:spPr>
        <a:xfrm>
          <a:off x="3458124" y="884763"/>
          <a:ext cx="1069125" cy="371101"/>
        </a:xfrm>
        <a:custGeom>
          <a:avLst/>
          <a:gdLst/>
          <a:ahLst/>
          <a:cxnLst/>
          <a:rect l="0" t="0" r="0" b="0"/>
          <a:pathLst>
            <a:path>
              <a:moveTo>
                <a:pt x="1069125" y="0"/>
              </a:moveTo>
              <a:lnTo>
                <a:pt x="1069125" y="185550"/>
              </a:lnTo>
              <a:lnTo>
                <a:pt x="0" y="185550"/>
              </a:lnTo>
              <a:lnTo>
                <a:pt x="0" y="3711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5AE0AA-743B-4BC5-843E-66E3DAF09217}">
      <dsp:nvSpPr>
        <dsp:cNvPr id="0" name=""/>
        <dsp:cNvSpPr/>
      </dsp:nvSpPr>
      <dsp:spPr>
        <a:xfrm>
          <a:off x="2654239" y="1188"/>
          <a:ext cx="3746021"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Klachten tijdens/na antibioticum</a:t>
          </a:r>
          <a:endParaRPr lang="nl-NL" sz="2100" kern="1200" noProof="0" dirty="0">
            <a:latin typeface="Arial" panose="020B0604020202020204" pitchFamily="34" charset="0"/>
            <a:cs typeface="Arial" panose="020B0604020202020204" pitchFamily="34" charset="0"/>
          </a:endParaRPr>
        </a:p>
      </dsp:txBody>
      <dsp:txXfrm>
        <a:off x="2654239" y="1188"/>
        <a:ext cx="3746021" cy="883574"/>
      </dsp:txXfrm>
    </dsp:sp>
    <dsp:sp modelId="{DF6AC442-3D44-4356-B973-51E961589759}">
      <dsp:nvSpPr>
        <dsp:cNvPr id="0" name=""/>
        <dsp:cNvSpPr/>
      </dsp:nvSpPr>
      <dsp:spPr>
        <a:xfrm>
          <a:off x="2574549" y="1255864"/>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Door antibiotica</a:t>
          </a:r>
          <a:endParaRPr lang="nl-NL" sz="2100" kern="1200" noProof="0" dirty="0">
            <a:latin typeface="Arial" panose="020B0604020202020204" pitchFamily="34" charset="0"/>
            <a:cs typeface="Arial" panose="020B0604020202020204" pitchFamily="34" charset="0"/>
          </a:endParaRPr>
        </a:p>
      </dsp:txBody>
      <dsp:txXfrm>
        <a:off x="2574549" y="1255864"/>
        <a:ext cx="1767149" cy="883574"/>
      </dsp:txXfrm>
    </dsp:sp>
    <dsp:sp modelId="{6AB75183-6EF1-4DFE-AF8B-327DACEC5E8C}">
      <dsp:nvSpPr>
        <dsp:cNvPr id="0" name=""/>
        <dsp:cNvSpPr/>
      </dsp:nvSpPr>
      <dsp:spPr>
        <a:xfrm>
          <a:off x="1505424" y="2510540"/>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Type A reactie</a:t>
          </a:r>
          <a:endParaRPr lang="nl-NL" sz="2100" kern="1200" noProof="0" dirty="0">
            <a:latin typeface="Arial" panose="020B0604020202020204" pitchFamily="34" charset="0"/>
            <a:cs typeface="Arial" panose="020B0604020202020204" pitchFamily="34" charset="0"/>
          </a:endParaRPr>
        </a:p>
      </dsp:txBody>
      <dsp:txXfrm>
        <a:off x="1505424" y="2510540"/>
        <a:ext cx="1767149" cy="883574"/>
      </dsp:txXfrm>
    </dsp:sp>
    <dsp:sp modelId="{185C1112-4CBE-49BD-806C-724E1D6255BD}">
      <dsp:nvSpPr>
        <dsp:cNvPr id="0" name=""/>
        <dsp:cNvSpPr/>
      </dsp:nvSpPr>
      <dsp:spPr>
        <a:xfrm>
          <a:off x="3643675" y="2510540"/>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Type B reactie</a:t>
          </a:r>
          <a:endParaRPr lang="nl-NL" sz="2100" kern="1200" noProof="0" dirty="0">
            <a:latin typeface="Arial" panose="020B0604020202020204" pitchFamily="34" charset="0"/>
            <a:cs typeface="Arial" panose="020B0604020202020204" pitchFamily="34" charset="0"/>
          </a:endParaRPr>
        </a:p>
      </dsp:txBody>
      <dsp:txXfrm>
        <a:off x="3643675" y="2510540"/>
        <a:ext cx="1767149" cy="883574"/>
      </dsp:txXfrm>
    </dsp:sp>
    <dsp:sp modelId="{E6814E54-6EB3-48B4-B14F-7E81B1AB985B}">
      <dsp:nvSpPr>
        <dsp:cNvPr id="0" name=""/>
        <dsp:cNvSpPr/>
      </dsp:nvSpPr>
      <dsp:spPr>
        <a:xfrm>
          <a:off x="4869157" y="3789029"/>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Vertraagd type</a:t>
          </a:r>
        </a:p>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allergie</a:t>
          </a:r>
          <a:endParaRPr lang="nl-NL" sz="2100" kern="1200" noProof="0" dirty="0">
            <a:latin typeface="Arial" panose="020B0604020202020204" pitchFamily="34" charset="0"/>
            <a:cs typeface="Arial" panose="020B0604020202020204" pitchFamily="34" charset="0"/>
          </a:endParaRPr>
        </a:p>
      </dsp:txBody>
      <dsp:txXfrm>
        <a:off x="4869157" y="3789029"/>
        <a:ext cx="1767149" cy="883574"/>
      </dsp:txXfrm>
    </dsp:sp>
    <dsp:sp modelId="{695D1025-3080-4BE4-93F4-8A3899969A40}">
      <dsp:nvSpPr>
        <dsp:cNvPr id="0" name=""/>
        <dsp:cNvSpPr/>
      </dsp:nvSpPr>
      <dsp:spPr>
        <a:xfrm>
          <a:off x="2463625" y="3789029"/>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Acuut type allergie</a:t>
          </a:r>
          <a:endParaRPr lang="nl-NL" sz="2100" kern="1200" noProof="0" dirty="0">
            <a:latin typeface="Arial" panose="020B0604020202020204" pitchFamily="34" charset="0"/>
            <a:cs typeface="Arial" panose="020B0604020202020204" pitchFamily="34" charset="0"/>
          </a:endParaRPr>
        </a:p>
      </dsp:txBody>
      <dsp:txXfrm>
        <a:off x="2463625" y="3789029"/>
        <a:ext cx="1767149" cy="883574"/>
      </dsp:txXfrm>
    </dsp:sp>
    <dsp:sp modelId="{C91E1927-6E06-4B6E-AEA5-BF7AD8A09DD6}">
      <dsp:nvSpPr>
        <dsp:cNvPr id="0" name=""/>
        <dsp:cNvSpPr/>
      </dsp:nvSpPr>
      <dsp:spPr>
        <a:xfrm>
          <a:off x="4712800" y="1255864"/>
          <a:ext cx="1767149" cy="88357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nl-NL" sz="2100" kern="1200" noProof="0" dirty="0" smtClean="0">
              <a:latin typeface="Arial" panose="020B0604020202020204" pitchFamily="34" charset="0"/>
              <a:cs typeface="Arial" panose="020B0604020202020204" pitchFamily="34" charset="0"/>
            </a:rPr>
            <a:t>Geen causale  relatie</a:t>
          </a:r>
          <a:endParaRPr lang="nl-NL" sz="2100" kern="1200" noProof="0" dirty="0">
            <a:latin typeface="Arial" panose="020B0604020202020204" pitchFamily="34" charset="0"/>
            <a:cs typeface="Arial" panose="020B0604020202020204" pitchFamily="34" charset="0"/>
          </a:endParaRPr>
        </a:p>
      </dsp:txBody>
      <dsp:txXfrm>
        <a:off x="4712800" y="1255864"/>
        <a:ext cx="1767149" cy="8835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FE7C3-C98C-4900-8BE4-56C201D04FC1}" type="datetimeFigureOut">
              <a:rPr lang="nl-NL" smtClean="0"/>
              <a:t>19-9-2022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07419-43C8-4DE5-88E1-58163125C833}" type="slidenum">
              <a:rPr lang="nl-NL" smtClean="0"/>
              <a:t>‹nr.›</a:t>
            </a:fld>
            <a:endParaRPr lang="nl-NL"/>
          </a:p>
        </p:txBody>
      </p:sp>
    </p:spTree>
    <p:extLst>
      <p:ext uri="{BB962C8B-B14F-4D97-AF65-F5344CB8AC3E}">
        <p14:creationId xmlns:p14="http://schemas.microsoft.com/office/powerpoint/2010/main" val="3497417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43D-2363-9A42-B2A2-1696FA3BFD7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73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  ernstige type IV reactie</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02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59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b="1"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7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b="1"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22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42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12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46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568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49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407419-43C8-4DE5-88E1-58163125C833}" type="slidenum">
              <a:rPr lang="nl-NL" smtClean="0"/>
              <a:t>7</a:t>
            </a:fld>
            <a:endParaRPr lang="nl-NL"/>
          </a:p>
        </p:txBody>
      </p:sp>
    </p:spTree>
    <p:extLst>
      <p:ext uri="{BB962C8B-B14F-4D97-AF65-F5344CB8AC3E}">
        <p14:creationId xmlns:p14="http://schemas.microsoft.com/office/powerpoint/2010/main" val="300764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Internationale literatuur 10-20 % van de ziekenhuispatiënten </a:t>
            </a:r>
          </a:p>
          <a:p>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Nederland 10% ziekenhuispatiënten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Huisartsenpraktijk 2% een allergie voor </a:t>
            </a:r>
            <a:r>
              <a:rPr lang="nl-NL" sz="1200" kern="1200" dirty="0" err="1" smtClean="0">
                <a:solidFill>
                  <a:schemeClr val="tx1"/>
                </a:solidFill>
                <a:effectLst/>
                <a:latin typeface="+mn-lt"/>
                <a:ea typeface="+mn-ea"/>
                <a:cs typeface="+mn-cs"/>
              </a:rPr>
              <a:t>beta-lactams</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46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smtClean="0">
                <a:latin typeface="Times" pitchFamily="-108" charset="0"/>
                <a:ea typeface="Geneva" pitchFamily="-108" charset="-128"/>
              </a:rPr>
              <a:t>Laat de deelnemers verbeterpunten benoemen. Noteer deze op flap-over.</a:t>
            </a:r>
            <a:endParaRPr lang="nl-NL" altLang="nl-NL" dirty="0">
              <a:latin typeface="Times" pitchFamily="-108" charset="0"/>
              <a:ea typeface="Geneva" pitchFamily="-108" charset="-128"/>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97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31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3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77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102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303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51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352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6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Ongewenste effecten door antibiotica kunnen worden verdeeld in 2 groepen: Type A en type B reacties. </a:t>
            </a:r>
          </a:p>
          <a:p>
            <a:endParaRPr lang="nl-NL" dirty="0" smtClean="0"/>
          </a:p>
          <a:p>
            <a:r>
              <a:rPr lang="nl-NL" dirty="0" smtClean="0"/>
              <a:t>Type A reacties zijn te verwachten reacties op dit geneesmiddel (bijvoorbeeld bradycardie bij een </a:t>
            </a:r>
            <a:r>
              <a:rPr lang="nl-NL" dirty="0" err="1" smtClean="0"/>
              <a:t>betablokker</a:t>
            </a:r>
            <a:r>
              <a:rPr lang="nl-NL" dirty="0" smtClean="0"/>
              <a:t>). </a:t>
            </a:r>
          </a:p>
          <a:p>
            <a:endParaRPr lang="nl-NL" dirty="0" smtClean="0"/>
          </a:p>
          <a:p>
            <a:r>
              <a:rPr lang="nl-NL" dirty="0" smtClean="0"/>
              <a:t>Allergische reacties vallen onder de type B reacties. Dit FTO focust op allergische reacties. Allergische reacties op antibiotica worden op basis van de pathofysiologie onderverdeeld in 4 typen reacties, volgens het schema van </a:t>
            </a:r>
            <a:r>
              <a:rPr lang="nl-NL" dirty="0" err="1" smtClean="0"/>
              <a:t>Gell</a:t>
            </a:r>
            <a:r>
              <a:rPr lang="nl-NL" dirty="0" smtClean="0"/>
              <a:t> en </a:t>
            </a:r>
            <a:r>
              <a:rPr lang="nl-NL" dirty="0" err="1" smtClean="0"/>
              <a:t>Coombs</a:t>
            </a:r>
            <a:r>
              <a:rPr lang="nl-NL" dirty="0" smtClean="0"/>
              <a:t>.</a:t>
            </a:r>
          </a:p>
          <a:p>
            <a:endParaRPr lang="nl-NL" dirty="0" smtClean="0"/>
          </a:p>
          <a:p>
            <a:r>
              <a:rPr lang="nl-NL" dirty="0" smtClean="0"/>
              <a:t>In de dagelijkse praktijk is het relevant om overgevoeligheidsreacties op antibiotica onder te verdelen in </a:t>
            </a:r>
            <a:r>
              <a:rPr lang="nl-NL" dirty="0" err="1" smtClean="0"/>
              <a:t>immediate</a:t>
            </a:r>
            <a:r>
              <a:rPr lang="nl-NL" dirty="0" smtClean="0"/>
              <a:t> type en </a:t>
            </a:r>
            <a:r>
              <a:rPr lang="nl-NL" dirty="0" err="1" smtClean="0"/>
              <a:t>delayed</a:t>
            </a:r>
            <a:r>
              <a:rPr lang="nl-NL" dirty="0" smtClean="0"/>
              <a:t> type.</a:t>
            </a:r>
          </a:p>
          <a:p>
            <a:endParaRPr lang="nl-NL" dirty="0"/>
          </a:p>
        </p:txBody>
      </p:sp>
      <p:sp>
        <p:nvSpPr>
          <p:cNvPr id="4" name="Tijdelijke aanduiding voor dianummer 3"/>
          <p:cNvSpPr>
            <a:spLocks noGrp="1"/>
          </p:cNvSpPr>
          <p:nvPr>
            <p:ph type="sldNum" sz="quarter" idx="10"/>
          </p:nvPr>
        </p:nvSpPr>
        <p:spPr/>
        <p:txBody>
          <a:bodyPr/>
          <a:lstStyle/>
          <a:p>
            <a:fld id="{EA407419-43C8-4DE5-88E1-58163125C833}" type="slidenum">
              <a:rPr lang="nl-NL" smtClean="0"/>
              <a:t>8</a:t>
            </a:fld>
            <a:endParaRPr lang="nl-NL"/>
          </a:p>
        </p:txBody>
      </p:sp>
    </p:spTree>
    <p:extLst>
      <p:ext uri="{BB962C8B-B14F-4D97-AF65-F5344CB8AC3E}">
        <p14:creationId xmlns:p14="http://schemas.microsoft.com/office/powerpoint/2010/main" val="3142600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8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Verreweg de meest voorkomende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delayed</a:t>
            </a:r>
            <a:r>
              <a:rPr lang="nl-NL" sz="1200" dirty="0" smtClean="0">
                <a:effectLst/>
                <a:latin typeface="Calibri" panose="020F0502020204030204" pitchFamily="34" charset="0"/>
                <a:ea typeface="Calibri" panose="020F0502020204030204" pitchFamily="34" charset="0"/>
                <a:cs typeface="Arial" panose="020B0604020202020204" pitchFamily="34" charset="0"/>
              </a:rPr>
              <a:t> type reactie is de type IV reactie. Deze reactie is T-cel gemedieerd en kost daarom meer tijd dan de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immediate</a:t>
            </a:r>
            <a:r>
              <a:rPr lang="nl-NL" sz="1200" dirty="0" smtClean="0">
                <a:effectLst/>
                <a:latin typeface="Calibri" panose="020F0502020204030204" pitchFamily="34" charset="0"/>
                <a:ea typeface="Calibri" panose="020F0502020204030204" pitchFamily="34" charset="0"/>
                <a:cs typeface="Arial" panose="020B0604020202020204" pitchFamily="34" charset="0"/>
              </a:rPr>
              <a:t> type reacties. Typisch beginnen deze reacties na 2 à 3 dagen, en soms pas na weken. Bij een re-expositie kan de reactie ook binnen 24 uur optreden. Type IV reacties kunnen zich op verschillende manieren manifesteren.</a:t>
            </a: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Maculopapulair</a:t>
            </a:r>
            <a:r>
              <a:rPr lang="nl-NL" sz="1200" dirty="0" smtClean="0">
                <a:effectLst/>
                <a:latin typeface="Calibri" panose="020F0502020204030204" pitchFamily="34" charset="0"/>
                <a:ea typeface="Calibri" panose="020F0502020204030204" pitchFamily="34" charset="0"/>
                <a:cs typeface="Arial" panose="020B0604020202020204" pitchFamily="34" charset="0"/>
              </a:rPr>
              <a:t> exantheem” is verreweg de meest voorkomende type IV reactie. Deze exantheem ontstaat na ongeveer 1 tot 2 weken. Bij patiënten die al eerder aan het middel zijn blootgesteld, kan de reactie eerder optreden. De exantheem zit met name op de romp en de proximale extremiteiten. </a:t>
            </a:r>
          </a:p>
          <a:p>
            <a:pPr>
              <a:lnSpc>
                <a:spcPct val="107000"/>
              </a:lnSpc>
              <a:spcAft>
                <a:spcPts val="800"/>
              </a:spcAft>
            </a:pPr>
            <a:endParaRPr lang="nl-NL" sz="12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Type II reacties zijn cytotoxische reacties. Hierbij bindt het antibioticum aan lichaamseigen cellen. De symptomen ontstaan doordat antilichamen zich vervolgens binden aan het antibioticum en hierdoor de lichaamseigen cel wordt afgebroken door macrofagen en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natural</a:t>
            </a:r>
            <a:r>
              <a:rPr lang="nl-NL" sz="1200" dirty="0" smtClean="0">
                <a:effectLst/>
                <a:latin typeface="Calibri" panose="020F0502020204030204" pitchFamily="34" charset="0"/>
                <a:ea typeface="Calibri" panose="020F0502020204030204" pitchFamily="34" charset="0"/>
                <a:cs typeface="Arial" panose="020B0604020202020204" pitchFamily="34" charset="0"/>
              </a:rPr>
              <a:t> killer cellen. Een voorbeeld is anemie bij benzylpenicilline. Het penicilline molecuul bindt aan de erytrocyt. In uren tot dagen treedt destructie op van de erytrocyten. Hierdoor ontstaat een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Coombs</a:t>
            </a:r>
            <a:r>
              <a:rPr lang="nl-NL" sz="1200" dirty="0" smtClean="0">
                <a:effectLst/>
                <a:latin typeface="Calibri" panose="020F0502020204030204" pitchFamily="34" charset="0"/>
                <a:ea typeface="Calibri" panose="020F0502020204030204" pitchFamily="34" charset="0"/>
                <a:cs typeface="Arial" panose="020B0604020202020204" pitchFamily="34" charset="0"/>
              </a:rPr>
              <a:t> positieve hemolytische anemie. Deze reactie is zeer zeldzaam en treedt met name op bij hogere doseringen en langere duur van intraveneuze antibiotica.</a:t>
            </a:r>
          </a:p>
          <a:p>
            <a:pPr>
              <a:lnSpc>
                <a:spcPct val="107000"/>
              </a:lnSpc>
              <a:spcAft>
                <a:spcPts val="800"/>
              </a:spcAft>
            </a:pPr>
            <a:endParaRPr lang="nl-NL" sz="12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Bij type III reacties ontstaan kleine immuuncomplexen van het antibioticum en antistoffen. Deze immuuncomplexen kunnen neerslaan en inflammatie geven. Dit leidt tot artritis, koorts, lymfadenopathie, exantheem, artritis en/of nefritis. De reactie ontstaat meestal 1-3 weken na start van de behandeling. </a:t>
            </a:r>
          </a:p>
          <a:p>
            <a:endParaRPr lang="nl-NL" dirty="0" smtClean="0"/>
          </a:p>
          <a:p>
            <a:endParaRPr lang="nl-NL" b="1" dirty="0" smtClean="0"/>
          </a:p>
          <a:p>
            <a:endParaRPr lang="nl-NL" dirty="0" smtClean="0"/>
          </a:p>
        </p:txBody>
      </p:sp>
      <p:sp>
        <p:nvSpPr>
          <p:cNvPr id="4" name="Tijdelijke aanduiding voor dianummer 3"/>
          <p:cNvSpPr>
            <a:spLocks noGrp="1"/>
          </p:cNvSpPr>
          <p:nvPr>
            <p:ph type="sldNum" sz="quarter" idx="10"/>
          </p:nvPr>
        </p:nvSpPr>
        <p:spPr/>
        <p:txBody>
          <a:bodyPr/>
          <a:lstStyle/>
          <a:p>
            <a:fld id="{EA407419-43C8-4DE5-88E1-58163125C833}" type="slidenum">
              <a:rPr lang="nl-NL" smtClean="0"/>
              <a:t>9</a:t>
            </a:fld>
            <a:endParaRPr lang="nl-NL"/>
          </a:p>
        </p:txBody>
      </p:sp>
    </p:spTree>
    <p:extLst>
      <p:ext uri="{BB962C8B-B14F-4D97-AF65-F5344CB8AC3E}">
        <p14:creationId xmlns:p14="http://schemas.microsoft.com/office/powerpoint/2010/main" val="427367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symptomen bij </a:t>
            </a:r>
            <a:r>
              <a:rPr lang="nl-NL" dirty="0" err="1" smtClean="0"/>
              <a:t>immediate</a:t>
            </a:r>
            <a:r>
              <a:rPr lang="nl-NL" dirty="0" smtClean="0"/>
              <a:t> type allergische reactie zijn het gevolg van de histamine release en andere cytokines die vrijkomen bij de </a:t>
            </a:r>
            <a:r>
              <a:rPr lang="nl-NL" dirty="0" err="1" smtClean="0"/>
              <a:t>degranulatie</a:t>
            </a:r>
            <a:r>
              <a:rPr lang="nl-NL" dirty="0" smtClean="0"/>
              <a:t> van de mestcel. Hierdoor ontstaat lokale vasodilatatie met verhoogde </a:t>
            </a:r>
            <a:r>
              <a:rPr lang="nl-NL" dirty="0" err="1" smtClean="0"/>
              <a:t>permeabilititeit</a:t>
            </a:r>
            <a:r>
              <a:rPr lang="nl-NL" dirty="0" smtClean="0"/>
              <a:t> van de vaatwand. De meest voorkomende lokale symptomen zijn urticaria, flushing en angio-oedeem.</a:t>
            </a:r>
          </a:p>
          <a:p>
            <a:r>
              <a:rPr lang="nl-NL" dirty="0" smtClean="0"/>
              <a:t>Urticaria, in de volksmond galbulten, ontstaan meestal acuut en kunnen over het gehele lichaam optreden. Het zijn verheven plekken, die met elkaar kunnen vervloeien. De plekken zijn scherp begrensd, meestal is er centrale verbleking. Urticaria gaan meestal gepaard met hevige jeuk.</a:t>
            </a:r>
          </a:p>
          <a:p>
            <a:r>
              <a:rPr lang="nl-NL" dirty="0" smtClean="0"/>
              <a:t>Angio-oedeem is een zwelling van de slijmvliezen of huid. De zwelling jeukt niet en is niet pijnlijk. De zwelling ontstaat meestal in het gelaat en de mondkeelholte. Angio-oedeem kan ook optreden in de larynx en kan leiden tot een bedreigde </a:t>
            </a:r>
            <a:r>
              <a:rPr lang="nl-NL" dirty="0" err="1" smtClean="0"/>
              <a:t>ademweg</a:t>
            </a:r>
            <a:r>
              <a:rPr lang="nl-NL" dirty="0" smtClean="0"/>
              <a:t>. Ook de gastro-intestinale slijmvliezen kunnen aangedaan zijn, wat tot acute buikklachten kan leiden.</a:t>
            </a:r>
          </a:p>
          <a:p>
            <a:r>
              <a:rPr lang="nl-NL" dirty="0" smtClean="0"/>
              <a:t>Anafylaxie is waarschijnlijk wanneer aan één van de volgende criteria wordt voldaan: Een acuut begin van symptomen (binnen 2 uur na toediening), waarbij de huid, slijmvliezen of beiden zijn aangedaan EN tenminste 1 van de volgende bevindingen: Luchtwegklachten, zoals piepen, </a:t>
            </a:r>
            <a:r>
              <a:rPr lang="nl-NL" dirty="0" err="1" smtClean="0"/>
              <a:t>stridor</a:t>
            </a:r>
            <a:r>
              <a:rPr lang="nl-NL" dirty="0" smtClean="0"/>
              <a:t>, hypoxemie en dyspnoe. Hypotensie, of tekenen van hypoperfusie, bijvoorbeeld collaps. Twee of meer van onderstaande criteria, binnen 2 uur na toediening van het antibioticum. Gegeneraliseerd jeuk, urticaria, angio-oedeem of erytheem Luchtwegklachten, zoals piepen, </a:t>
            </a:r>
            <a:r>
              <a:rPr lang="nl-NL" dirty="0" err="1" smtClean="0"/>
              <a:t>stridor</a:t>
            </a:r>
            <a:r>
              <a:rPr lang="nl-NL" dirty="0" smtClean="0"/>
              <a:t>, hypoxemie en dyspnoe. Hypotensie of tekenen van hypoperfusie (zoals collaps) Misselijkheid, braken, buikkrampen of diarree.</a:t>
            </a:r>
          </a:p>
          <a:p>
            <a:r>
              <a:rPr lang="nl-NL" dirty="0" smtClean="0"/>
              <a:t>Anafylaxie is een levensbedreigende systemische manifestatie van </a:t>
            </a:r>
            <a:r>
              <a:rPr lang="nl-NL" dirty="0" err="1" smtClean="0"/>
              <a:t>immediate</a:t>
            </a:r>
            <a:r>
              <a:rPr lang="nl-NL" dirty="0" smtClean="0"/>
              <a:t> type allergie. Ernstige anafylactische reacties op antibiotica zijn zeldzaam, maar de mortaliteit is </a:t>
            </a:r>
            <a:r>
              <a:rPr lang="nl-NL" dirty="0" err="1" smtClean="0"/>
              <a:t>hoog.Er</a:t>
            </a:r>
            <a:r>
              <a:rPr lang="nl-NL" dirty="0" smtClean="0"/>
              <a:t> is sprake van anafylactische shock als er door vasodilatatie hypotensie ontstaat met verminderde perfusie van organen.</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68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b="1"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23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err="1" smtClean="0">
                <a:solidFill>
                  <a:schemeClr val="tx1"/>
                </a:solidFill>
                <a:effectLst/>
                <a:latin typeface="+mn-lt"/>
                <a:ea typeface="+mn-ea"/>
                <a:cs typeface="+mn-cs"/>
              </a:rPr>
              <a:t>Immediate</a:t>
            </a:r>
            <a:r>
              <a:rPr lang="nl-NL" sz="1200" b="1" kern="1200" dirty="0" smtClean="0">
                <a:solidFill>
                  <a:schemeClr val="tx1"/>
                </a:solidFill>
                <a:effectLst/>
                <a:latin typeface="+mn-lt"/>
                <a:ea typeface="+mn-ea"/>
                <a:cs typeface="+mn-cs"/>
              </a:rPr>
              <a:t> type allergische reacties</a:t>
            </a:r>
          </a:p>
          <a:p>
            <a:r>
              <a:rPr lang="nl-NL" sz="1200" kern="1200" dirty="0" err="1" smtClean="0">
                <a:solidFill>
                  <a:schemeClr val="tx1"/>
                </a:solidFill>
                <a:effectLst/>
                <a:latin typeface="+mn-lt"/>
                <a:ea typeface="+mn-ea"/>
                <a:cs typeface="+mn-cs"/>
              </a:rPr>
              <a:t>Immediate</a:t>
            </a:r>
            <a:r>
              <a:rPr lang="nl-NL" sz="1200" kern="1200" dirty="0" smtClean="0">
                <a:solidFill>
                  <a:schemeClr val="tx1"/>
                </a:solidFill>
                <a:effectLst/>
                <a:latin typeface="+mn-lt"/>
                <a:ea typeface="+mn-ea"/>
                <a:cs typeface="+mn-cs"/>
              </a:rPr>
              <a:t> type reacties zijn </a:t>
            </a:r>
            <a:r>
              <a:rPr lang="nl-NL" sz="1200" kern="1200" dirty="0" err="1" smtClean="0">
                <a:solidFill>
                  <a:schemeClr val="tx1"/>
                </a:solidFill>
                <a:effectLst/>
                <a:latin typeface="+mn-lt"/>
                <a:ea typeface="+mn-ea"/>
                <a:cs typeface="+mn-cs"/>
              </a:rPr>
              <a:t>IgE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gemedieeerd</a:t>
            </a:r>
            <a:r>
              <a:rPr lang="nl-NL" sz="1200" kern="1200" dirty="0" smtClean="0">
                <a:solidFill>
                  <a:schemeClr val="tx1"/>
                </a:solidFill>
                <a:effectLst/>
                <a:latin typeface="+mn-lt"/>
                <a:ea typeface="+mn-ea"/>
                <a:cs typeface="+mn-cs"/>
              </a:rPr>
              <a:t> en betreffen dus de type I reacties</a:t>
            </a:r>
          </a:p>
          <a:p>
            <a:r>
              <a:rPr lang="nl-NL" sz="1200" kern="1200" dirty="0" err="1" smtClean="0">
                <a:solidFill>
                  <a:schemeClr val="tx1"/>
                </a:solidFill>
                <a:effectLst/>
                <a:latin typeface="+mn-lt"/>
                <a:ea typeface="+mn-ea"/>
                <a:cs typeface="+mn-cs"/>
              </a:rPr>
              <a:t>Delayed</a:t>
            </a:r>
            <a:r>
              <a:rPr lang="nl-NL" sz="1200" kern="1200" dirty="0" smtClean="0">
                <a:solidFill>
                  <a:schemeClr val="tx1"/>
                </a:solidFill>
                <a:effectLst/>
                <a:latin typeface="+mn-lt"/>
                <a:ea typeface="+mn-ea"/>
                <a:cs typeface="+mn-cs"/>
              </a:rPr>
              <a:t> type reacties omvatten verschillende soorten immunologische reacties. Type II, III en IV vallen onder </a:t>
            </a:r>
            <a:r>
              <a:rPr lang="nl-NL" sz="1200" kern="1200" dirty="0" err="1" smtClean="0">
                <a:solidFill>
                  <a:schemeClr val="tx1"/>
                </a:solidFill>
                <a:effectLst/>
                <a:latin typeface="+mn-lt"/>
                <a:ea typeface="+mn-ea"/>
                <a:cs typeface="+mn-cs"/>
              </a:rPr>
              <a:t>delayed</a:t>
            </a:r>
            <a:r>
              <a:rPr lang="nl-NL" sz="1200" kern="1200" dirty="0" smtClean="0">
                <a:solidFill>
                  <a:schemeClr val="tx1"/>
                </a:solidFill>
                <a:effectLst/>
                <a:latin typeface="+mn-lt"/>
                <a:ea typeface="+mn-ea"/>
                <a:cs typeface="+mn-cs"/>
              </a:rPr>
              <a:t> type reacties.</a:t>
            </a:r>
          </a:p>
          <a:p>
            <a:r>
              <a:rPr lang="nl-NL" sz="1200" kern="1200" dirty="0" err="1" smtClean="0">
                <a:solidFill>
                  <a:schemeClr val="tx1"/>
                </a:solidFill>
                <a:effectLst/>
                <a:latin typeface="+mn-lt"/>
                <a:ea typeface="+mn-ea"/>
                <a:cs typeface="+mn-cs"/>
              </a:rPr>
              <a:t>Immediate</a:t>
            </a:r>
            <a:r>
              <a:rPr lang="nl-NL" sz="1200" kern="1200" dirty="0" smtClean="0">
                <a:solidFill>
                  <a:schemeClr val="tx1"/>
                </a:solidFill>
                <a:effectLst/>
                <a:latin typeface="+mn-lt"/>
                <a:ea typeface="+mn-ea"/>
                <a:cs typeface="+mn-cs"/>
              </a:rPr>
              <a:t> type (type I) allergische reacties kunnen op alle antibiotica optreden. Reacties op penicillines en cefalosporines komen het meest voor. </a:t>
            </a:r>
            <a:r>
              <a:rPr lang="nl-NL" sz="1200" kern="1200" dirty="0" err="1" smtClean="0">
                <a:solidFill>
                  <a:schemeClr val="tx1"/>
                </a:solidFill>
                <a:effectLst/>
                <a:latin typeface="+mn-lt"/>
                <a:ea typeface="+mn-ea"/>
                <a:cs typeface="+mn-cs"/>
              </a:rPr>
              <a:t>IgE</a:t>
            </a:r>
            <a:r>
              <a:rPr lang="nl-NL" sz="1200" kern="1200" dirty="0" smtClean="0">
                <a:solidFill>
                  <a:schemeClr val="tx1"/>
                </a:solidFill>
                <a:effectLst/>
                <a:latin typeface="+mn-lt"/>
                <a:ea typeface="+mn-ea"/>
                <a:cs typeface="+mn-cs"/>
              </a:rPr>
              <a:t> gemedieerde reacties op andere antibiotica zijn veel zeldzamer. De eerste keer dat het antibioticum gegeven wordt, produceren B-cellen </a:t>
            </a:r>
            <a:r>
              <a:rPr lang="nl-NL" sz="1200" kern="1200" dirty="0" err="1" smtClean="0">
                <a:solidFill>
                  <a:schemeClr val="tx1"/>
                </a:solidFill>
                <a:effectLst/>
                <a:latin typeface="+mn-lt"/>
                <a:ea typeface="+mn-ea"/>
                <a:cs typeface="+mn-cs"/>
              </a:rPr>
              <a:t>IgE</a:t>
            </a:r>
            <a:r>
              <a:rPr lang="nl-NL" sz="1200" kern="1200" dirty="0" smtClean="0">
                <a:solidFill>
                  <a:schemeClr val="tx1"/>
                </a:solidFill>
                <a:effectLst/>
                <a:latin typeface="+mn-lt"/>
                <a:ea typeface="+mn-ea"/>
                <a:cs typeface="+mn-cs"/>
              </a:rPr>
              <a:t> antistoffen tegen het antibioticum en binden aan het membraan van mestcellen. Zodra het antibioticum opnieuw wordt toegediend, bindt het aan het </a:t>
            </a:r>
            <a:r>
              <a:rPr lang="nl-NL" sz="1200" kern="1200" dirty="0" err="1" smtClean="0">
                <a:solidFill>
                  <a:schemeClr val="tx1"/>
                </a:solidFill>
                <a:effectLst/>
                <a:latin typeface="+mn-lt"/>
                <a:ea typeface="+mn-ea"/>
                <a:cs typeface="+mn-cs"/>
              </a:rPr>
              <a:t>IgE</a:t>
            </a:r>
            <a:r>
              <a:rPr lang="nl-NL" sz="1200" kern="1200" dirty="0" smtClean="0">
                <a:solidFill>
                  <a:schemeClr val="tx1"/>
                </a:solidFill>
                <a:effectLst/>
                <a:latin typeface="+mn-lt"/>
                <a:ea typeface="+mn-ea"/>
                <a:cs typeface="+mn-cs"/>
              </a:rPr>
              <a:t> op de mestcellen waarop deze </a:t>
            </a:r>
            <a:r>
              <a:rPr lang="nl-NL" sz="1200" kern="1200" dirty="0" err="1" smtClean="0">
                <a:solidFill>
                  <a:schemeClr val="tx1"/>
                </a:solidFill>
                <a:effectLst/>
                <a:latin typeface="+mn-lt"/>
                <a:ea typeface="+mn-ea"/>
                <a:cs typeface="+mn-cs"/>
              </a:rPr>
              <a:t>degranuleren</a:t>
            </a:r>
            <a:r>
              <a:rPr lang="nl-NL" sz="1200" kern="1200" dirty="0" smtClean="0">
                <a:solidFill>
                  <a:schemeClr val="tx1"/>
                </a:solidFill>
                <a:effectLst/>
                <a:latin typeface="+mn-lt"/>
                <a:ea typeface="+mn-ea"/>
                <a:cs typeface="+mn-cs"/>
              </a:rPr>
              <a:t> en histamine vrijgeven.</a:t>
            </a:r>
          </a:p>
          <a:p>
            <a:r>
              <a:rPr lang="nl-NL" sz="1200" b="1" kern="1200" dirty="0" smtClean="0">
                <a:solidFill>
                  <a:schemeClr val="tx1"/>
                </a:solidFill>
                <a:effectLst/>
                <a:latin typeface="+mn-lt"/>
                <a:ea typeface="+mn-ea"/>
                <a:cs typeface="+mn-cs"/>
              </a:rPr>
              <a:t>Symptomen bij </a:t>
            </a:r>
            <a:r>
              <a:rPr lang="nl-NL" sz="1200" b="1" kern="1200" dirty="0" err="1" smtClean="0">
                <a:solidFill>
                  <a:schemeClr val="tx1"/>
                </a:solidFill>
                <a:effectLst/>
                <a:latin typeface="+mn-lt"/>
                <a:ea typeface="+mn-ea"/>
                <a:cs typeface="+mn-cs"/>
              </a:rPr>
              <a:t>immediate</a:t>
            </a:r>
            <a:r>
              <a:rPr lang="nl-NL" sz="1200" b="1" kern="1200" dirty="0" smtClean="0">
                <a:solidFill>
                  <a:schemeClr val="tx1"/>
                </a:solidFill>
                <a:effectLst/>
                <a:latin typeface="+mn-lt"/>
                <a:ea typeface="+mn-ea"/>
                <a:cs typeface="+mn-cs"/>
              </a:rPr>
              <a:t> type allergische reacties </a:t>
            </a:r>
          </a:p>
          <a:p>
            <a:r>
              <a:rPr lang="nl-NL" sz="1200" kern="1200" dirty="0" smtClean="0">
                <a:solidFill>
                  <a:schemeClr val="tx1"/>
                </a:solidFill>
                <a:effectLst/>
                <a:latin typeface="+mn-lt"/>
                <a:ea typeface="+mn-ea"/>
                <a:cs typeface="+mn-cs"/>
              </a:rPr>
              <a:t>De symptomen bij </a:t>
            </a:r>
            <a:r>
              <a:rPr lang="nl-NL" sz="1200" kern="1200" dirty="0" err="1" smtClean="0">
                <a:solidFill>
                  <a:schemeClr val="tx1"/>
                </a:solidFill>
                <a:effectLst/>
                <a:latin typeface="+mn-lt"/>
                <a:ea typeface="+mn-ea"/>
                <a:cs typeface="+mn-cs"/>
              </a:rPr>
              <a:t>immediate</a:t>
            </a:r>
            <a:r>
              <a:rPr lang="nl-NL" sz="1200" kern="1200" dirty="0" smtClean="0">
                <a:solidFill>
                  <a:schemeClr val="tx1"/>
                </a:solidFill>
                <a:effectLst/>
                <a:latin typeface="+mn-lt"/>
                <a:ea typeface="+mn-ea"/>
                <a:cs typeface="+mn-cs"/>
              </a:rPr>
              <a:t> type allergische reactie zijn het gevolg van de histamine release en andere cytokines die vrijkomen bij de </a:t>
            </a:r>
            <a:r>
              <a:rPr lang="nl-NL" sz="1200" kern="1200" dirty="0" err="1" smtClean="0">
                <a:solidFill>
                  <a:schemeClr val="tx1"/>
                </a:solidFill>
                <a:effectLst/>
                <a:latin typeface="+mn-lt"/>
                <a:ea typeface="+mn-ea"/>
                <a:cs typeface="+mn-cs"/>
              </a:rPr>
              <a:t>degranulatie</a:t>
            </a:r>
            <a:r>
              <a:rPr lang="nl-NL" sz="1200" kern="1200" dirty="0" smtClean="0">
                <a:solidFill>
                  <a:schemeClr val="tx1"/>
                </a:solidFill>
                <a:effectLst/>
                <a:latin typeface="+mn-lt"/>
                <a:ea typeface="+mn-ea"/>
                <a:cs typeface="+mn-cs"/>
              </a:rPr>
              <a:t> van de mestcel. Hierdoor ontstaat lokale vasodilatatie met verhoogde </a:t>
            </a:r>
            <a:r>
              <a:rPr lang="nl-NL" sz="1200" kern="1200" dirty="0" err="1" smtClean="0">
                <a:solidFill>
                  <a:schemeClr val="tx1"/>
                </a:solidFill>
                <a:effectLst/>
                <a:latin typeface="+mn-lt"/>
                <a:ea typeface="+mn-ea"/>
                <a:cs typeface="+mn-cs"/>
              </a:rPr>
              <a:t>permeabilititeit</a:t>
            </a:r>
            <a:r>
              <a:rPr lang="nl-NL" sz="1200" kern="1200" dirty="0" smtClean="0">
                <a:solidFill>
                  <a:schemeClr val="tx1"/>
                </a:solidFill>
                <a:effectLst/>
                <a:latin typeface="+mn-lt"/>
                <a:ea typeface="+mn-ea"/>
                <a:cs typeface="+mn-cs"/>
              </a:rPr>
              <a:t> van de vaatwand. De meest voorkomende lokale symptomen zijn urticaria, flushing en angio-oedeem.</a:t>
            </a:r>
          </a:p>
          <a:p>
            <a:r>
              <a:rPr lang="nl-NL" sz="1200" kern="1200" dirty="0" smtClean="0">
                <a:solidFill>
                  <a:schemeClr val="tx1"/>
                </a:solidFill>
                <a:effectLst/>
                <a:latin typeface="+mn-lt"/>
                <a:ea typeface="+mn-ea"/>
                <a:cs typeface="+mn-cs"/>
              </a:rPr>
              <a:t>Urticaria, in de volksmond galbulten, ontstaan meestal acuut en kunnen over het gehele lichaam optreden. Het zijn verheven plekken, die met elkaar kunnen vervloeien. De plekken zijn scherp begrensd, meestal is er centrale verbleking. Urticaria gaan meestal gepaard met hevige jeuk.</a:t>
            </a:r>
          </a:p>
          <a:p>
            <a:r>
              <a:rPr lang="nl-NL" sz="1200" kern="1200" dirty="0" smtClean="0">
                <a:solidFill>
                  <a:schemeClr val="tx1"/>
                </a:solidFill>
                <a:effectLst/>
                <a:latin typeface="+mn-lt"/>
                <a:ea typeface="+mn-ea"/>
                <a:cs typeface="+mn-cs"/>
              </a:rPr>
              <a:t>Angio-oedeem is een zwelling van de slijmvliezen of huid. De zwelling jeukt niet en is niet pijnlijk. De zwelling ontstaat meestal in het gelaat en de mondkeelholte. Angio-oedeem kan ook optreden in de larynx en kan leiden tot een bedreigde </a:t>
            </a:r>
            <a:r>
              <a:rPr lang="nl-NL" sz="1200" kern="1200" dirty="0" err="1" smtClean="0">
                <a:solidFill>
                  <a:schemeClr val="tx1"/>
                </a:solidFill>
                <a:effectLst/>
                <a:latin typeface="+mn-lt"/>
                <a:ea typeface="+mn-ea"/>
                <a:cs typeface="+mn-cs"/>
              </a:rPr>
              <a:t>ademweg</a:t>
            </a:r>
            <a:r>
              <a:rPr lang="nl-NL" sz="1200" kern="1200" dirty="0" smtClean="0">
                <a:solidFill>
                  <a:schemeClr val="tx1"/>
                </a:solidFill>
                <a:effectLst/>
                <a:latin typeface="+mn-lt"/>
                <a:ea typeface="+mn-ea"/>
                <a:cs typeface="+mn-cs"/>
              </a:rPr>
              <a:t>. Ook de gastro-intestinale slijmvliezen kunnen aangedaan zijn, wat tot acute buikklachten kan leiden.</a:t>
            </a:r>
          </a:p>
          <a:p>
            <a:r>
              <a:rPr lang="nl-NL" sz="1200" kern="1200" dirty="0" smtClean="0">
                <a:solidFill>
                  <a:schemeClr val="tx1"/>
                </a:solidFill>
                <a:effectLst/>
                <a:latin typeface="+mn-lt"/>
                <a:ea typeface="+mn-ea"/>
                <a:cs typeface="+mn-cs"/>
              </a:rPr>
              <a:t>Anafylaxie is waarschijnlijk wanneer aan één van de volgende criteria wordt voldaan: Een acuut begin van symptomen (binnen 2 uur na toediening), waarbij de huid, slijmvliezen of beiden zijn aangedaan EN tenminste 1 van de volgende bevindingen: Luchtwegklachten, zoals piepen, </a:t>
            </a:r>
            <a:r>
              <a:rPr lang="nl-NL" sz="1200" kern="1200" dirty="0" err="1" smtClean="0">
                <a:solidFill>
                  <a:schemeClr val="tx1"/>
                </a:solidFill>
                <a:effectLst/>
                <a:latin typeface="+mn-lt"/>
                <a:ea typeface="+mn-ea"/>
                <a:cs typeface="+mn-cs"/>
              </a:rPr>
              <a:t>stridor</a:t>
            </a:r>
            <a:r>
              <a:rPr lang="nl-NL" sz="1200" kern="1200" dirty="0" smtClean="0">
                <a:solidFill>
                  <a:schemeClr val="tx1"/>
                </a:solidFill>
                <a:effectLst/>
                <a:latin typeface="+mn-lt"/>
                <a:ea typeface="+mn-ea"/>
                <a:cs typeface="+mn-cs"/>
              </a:rPr>
              <a:t>, hypoxemie en dyspnoe. Hypotensie, of tekenen van hypoperfusie, bijvoorbeeld collaps. Twee of meer van onderstaande criteria, binnen 2 uur na toediening van het antibioticum. Gegeneraliseerd jeuk, urticaria, angio-oedeem of erytheem Luchtwegklachten, zoals piepen, </a:t>
            </a:r>
            <a:r>
              <a:rPr lang="nl-NL" sz="1200" kern="1200" dirty="0" err="1" smtClean="0">
                <a:solidFill>
                  <a:schemeClr val="tx1"/>
                </a:solidFill>
                <a:effectLst/>
                <a:latin typeface="+mn-lt"/>
                <a:ea typeface="+mn-ea"/>
                <a:cs typeface="+mn-cs"/>
              </a:rPr>
              <a:t>stridor</a:t>
            </a:r>
            <a:r>
              <a:rPr lang="nl-NL" sz="1200" kern="1200" dirty="0" smtClean="0">
                <a:solidFill>
                  <a:schemeClr val="tx1"/>
                </a:solidFill>
                <a:effectLst/>
                <a:latin typeface="+mn-lt"/>
                <a:ea typeface="+mn-ea"/>
                <a:cs typeface="+mn-cs"/>
              </a:rPr>
              <a:t>, hypoxemie en dyspnoe. Hypotensie of tekenen van hypoperfusie (zoals collaps) Misselijkheid, braken, buikkrampen of diarree.</a:t>
            </a:r>
          </a:p>
          <a:p>
            <a:r>
              <a:rPr lang="nl-NL" sz="1200" kern="1200" dirty="0" smtClean="0">
                <a:solidFill>
                  <a:schemeClr val="tx1"/>
                </a:solidFill>
                <a:effectLst/>
                <a:latin typeface="+mn-lt"/>
                <a:ea typeface="+mn-ea"/>
                <a:cs typeface="+mn-cs"/>
              </a:rPr>
              <a:t>Anafylaxie is een levensbedreigende systemische manifestatie van </a:t>
            </a:r>
            <a:r>
              <a:rPr lang="nl-NL" sz="1200" kern="1200" dirty="0" err="1" smtClean="0">
                <a:solidFill>
                  <a:schemeClr val="tx1"/>
                </a:solidFill>
                <a:effectLst/>
                <a:latin typeface="+mn-lt"/>
                <a:ea typeface="+mn-ea"/>
                <a:cs typeface="+mn-cs"/>
              </a:rPr>
              <a:t>immediate</a:t>
            </a:r>
            <a:r>
              <a:rPr lang="nl-NL" sz="1200" kern="1200" dirty="0" smtClean="0">
                <a:solidFill>
                  <a:schemeClr val="tx1"/>
                </a:solidFill>
                <a:effectLst/>
                <a:latin typeface="+mn-lt"/>
                <a:ea typeface="+mn-ea"/>
                <a:cs typeface="+mn-cs"/>
              </a:rPr>
              <a:t> type allergie. Ernstige anafylactische reacties op antibiotica zijn zeldzaam, maar de mortaliteit is </a:t>
            </a:r>
            <a:r>
              <a:rPr lang="nl-NL" sz="1200" kern="1200" dirty="0" err="1" smtClean="0">
                <a:solidFill>
                  <a:schemeClr val="tx1"/>
                </a:solidFill>
                <a:effectLst/>
                <a:latin typeface="+mn-lt"/>
                <a:ea typeface="+mn-ea"/>
                <a:cs typeface="+mn-cs"/>
              </a:rPr>
              <a:t>hoog.Er</a:t>
            </a:r>
            <a:r>
              <a:rPr lang="nl-NL" sz="1200" kern="1200" dirty="0" smtClean="0">
                <a:solidFill>
                  <a:schemeClr val="tx1"/>
                </a:solidFill>
                <a:effectLst/>
                <a:latin typeface="+mn-lt"/>
                <a:ea typeface="+mn-ea"/>
                <a:cs typeface="+mn-cs"/>
              </a:rPr>
              <a:t> is sprake van anafylactische shock als er door vasodilatatie hypotensie ontstaat met verminderde perfusie van organen.</a:t>
            </a:r>
          </a:p>
          <a:p>
            <a:endParaRPr lang="nl-NL" dirty="0" smtClean="0"/>
          </a:p>
          <a:p>
            <a:endParaRPr lang="nl-NL" b="1"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05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Verreweg de meest voorkomende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delayed</a:t>
            </a:r>
            <a:r>
              <a:rPr lang="nl-NL" sz="1200" dirty="0" smtClean="0">
                <a:effectLst/>
                <a:latin typeface="Calibri" panose="020F0502020204030204" pitchFamily="34" charset="0"/>
                <a:ea typeface="Calibri" panose="020F0502020204030204" pitchFamily="34" charset="0"/>
                <a:cs typeface="Arial" panose="020B0604020202020204" pitchFamily="34" charset="0"/>
              </a:rPr>
              <a:t> type reactie is de type IV reactie. Deze reactie is T-cel gemedieerd en kost daarom meer tijd dan de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immediate</a:t>
            </a:r>
            <a:r>
              <a:rPr lang="nl-NL" sz="1200" dirty="0" smtClean="0">
                <a:effectLst/>
                <a:latin typeface="Calibri" panose="020F0502020204030204" pitchFamily="34" charset="0"/>
                <a:ea typeface="Calibri" panose="020F0502020204030204" pitchFamily="34" charset="0"/>
                <a:cs typeface="Arial" panose="020B0604020202020204" pitchFamily="34" charset="0"/>
              </a:rPr>
              <a:t> type reacties. Typisch beginnen deze reacties na 2 à 3 dagen, en soms pas na weken. Bij een re-expositie kan de reactie ook binnen 24 uur optreden. Type IV reacties kunnen zich op verschillende manieren manifesteren.</a:t>
            </a: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Maculopapulair</a:t>
            </a:r>
            <a:r>
              <a:rPr lang="nl-NL" sz="1200" dirty="0" smtClean="0">
                <a:effectLst/>
                <a:latin typeface="Calibri" panose="020F0502020204030204" pitchFamily="34" charset="0"/>
                <a:ea typeface="Calibri" panose="020F0502020204030204" pitchFamily="34" charset="0"/>
                <a:cs typeface="Arial" panose="020B0604020202020204" pitchFamily="34" charset="0"/>
              </a:rPr>
              <a:t> exantheem” is verreweg de meest voorkomende type IV reactie. Deze exantheem ontstaat na ongeveer 1 tot 2 weken. Bij patiënten die al eerder aan het middel zijn blootgesteld, kan de reactie eerder optreden. De exantheem zit met name op de romp en de proximale extremiteiten. </a:t>
            </a:r>
          </a:p>
          <a:p>
            <a:pPr>
              <a:lnSpc>
                <a:spcPct val="107000"/>
              </a:lnSpc>
              <a:spcAft>
                <a:spcPts val="800"/>
              </a:spcAft>
            </a:pPr>
            <a:endParaRPr lang="nl-NL" sz="12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Type II reacties zijn cytotoxische reacties. Hierbij bindt het antibioticum aan lichaamseigen cellen. De symptomen ontstaan doordat antilichamen zich vervolgens binden aan het antibioticum en hierdoor de lichaamseigen cel wordt afgebroken door macrofagen en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natural</a:t>
            </a:r>
            <a:r>
              <a:rPr lang="nl-NL" sz="1200" dirty="0" smtClean="0">
                <a:effectLst/>
                <a:latin typeface="Calibri" panose="020F0502020204030204" pitchFamily="34" charset="0"/>
                <a:ea typeface="Calibri" panose="020F0502020204030204" pitchFamily="34" charset="0"/>
                <a:cs typeface="Arial" panose="020B0604020202020204" pitchFamily="34" charset="0"/>
              </a:rPr>
              <a:t> killer cellen. Een voorbeeld is anemie bij benzylpenicilline. Het penicilline molecuul bindt aan de erytrocyt. In uren tot dagen treedt destructie op van de erytrocyten. Hierdoor ontstaat een </a:t>
            </a:r>
            <a:r>
              <a:rPr lang="nl-NL" sz="1200" dirty="0" err="1" smtClean="0">
                <a:effectLst/>
                <a:latin typeface="Calibri" panose="020F0502020204030204" pitchFamily="34" charset="0"/>
                <a:ea typeface="Calibri" panose="020F0502020204030204" pitchFamily="34" charset="0"/>
                <a:cs typeface="Arial" panose="020B0604020202020204" pitchFamily="34" charset="0"/>
              </a:rPr>
              <a:t>Coombs</a:t>
            </a:r>
            <a:r>
              <a:rPr lang="nl-NL" sz="1200" dirty="0" smtClean="0">
                <a:effectLst/>
                <a:latin typeface="Calibri" panose="020F0502020204030204" pitchFamily="34" charset="0"/>
                <a:ea typeface="Calibri" panose="020F0502020204030204" pitchFamily="34" charset="0"/>
                <a:cs typeface="Arial" panose="020B0604020202020204" pitchFamily="34" charset="0"/>
              </a:rPr>
              <a:t> positieve hemolytische anemie. Deze reactie is zeer zeldzaam en treedt met name op bij hogere doseringen en langere duur van intraveneuze antibiotica.</a:t>
            </a:r>
          </a:p>
          <a:p>
            <a:pPr>
              <a:lnSpc>
                <a:spcPct val="107000"/>
              </a:lnSpc>
              <a:spcAft>
                <a:spcPts val="800"/>
              </a:spcAft>
            </a:pPr>
            <a:endParaRPr lang="nl-NL" sz="12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dirty="0" smtClean="0">
                <a:effectLst/>
                <a:latin typeface="Calibri" panose="020F0502020204030204" pitchFamily="34" charset="0"/>
                <a:ea typeface="Calibri" panose="020F0502020204030204" pitchFamily="34" charset="0"/>
                <a:cs typeface="Arial" panose="020B0604020202020204" pitchFamily="34" charset="0"/>
              </a:rPr>
              <a:t>Bij type III reacties ontstaan kleine immuuncomplexen van het antibioticum en antistoffen. Deze immuuncomplexen kunnen neerslaan en inflammatie geven. Dit leidt tot artritis, koorts, lymfadenopathie, exantheem, artritis en/of nefritis. De reactie ontstaat meestal 1-3 weken na start van de behandeling. </a:t>
            </a:r>
          </a:p>
          <a:p>
            <a:endParaRPr lang="nl-NL" dirty="0" smtClean="0"/>
          </a:p>
          <a:p>
            <a:endParaRPr lang="nl-NL" b="1"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9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smtClean="0"/>
              <a:t>maculeuze</a:t>
            </a:r>
            <a:r>
              <a:rPr lang="nl-NL" dirty="0" smtClean="0"/>
              <a:t> of </a:t>
            </a:r>
            <a:r>
              <a:rPr lang="nl-NL" dirty="0" err="1" smtClean="0"/>
              <a:t>maculopapuleuze</a:t>
            </a:r>
            <a:r>
              <a:rPr lang="nl-NL" dirty="0" smtClean="0"/>
              <a:t> exantheem, verspreid over het gehele lichaam. Dit is een goed herkenbaar klinisch beeld, hoewel er altijd andere zaken in de DD staan. De diagnose kan worden gesteld op het klinisch beeld en de anamnese (verdacht middel gegeven). Eventueel kan het bevestigd worden met een biopt, als er twijfel is. Een biopt kan geen uitsluitsel geven over welk middel het heeft veroorzaakt. </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7419-43C8-4DE5-88E1-58163125C83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20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414975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393816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163427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279706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9135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984A1C6F-5EE6-AC4D-8714-7331C56A69B1}" type="datetimeFigureOut">
              <a:rPr lang="nl-NL" smtClean="0"/>
              <a:t>19-9-2022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179414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84A1C6F-5EE6-AC4D-8714-7331C56A69B1}" type="datetimeFigureOut">
              <a:rPr lang="nl-NL" smtClean="0"/>
              <a:t>19-9-2022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419746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984A1C6F-5EE6-AC4D-8714-7331C56A69B1}" type="datetimeFigureOut">
              <a:rPr lang="nl-NL" smtClean="0"/>
              <a:t>19-9-2022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276899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84A1C6F-5EE6-AC4D-8714-7331C56A69B1}" type="datetimeFigureOut">
              <a:rPr lang="nl-NL" smtClean="0"/>
              <a:t>19-9-2022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260215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84A1C6F-5EE6-AC4D-8714-7331C56A69B1}" type="datetimeFigureOut">
              <a:rPr lang="nl-NL" smtClean="0"/>
              <a:t>19-9-2022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321835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84A1C6F-5EE6-AC4D-8714-7331C56A69B1}" type="datetimeFigureOut">
              <a:rPr lang="nl-NL" smtClean="0"/>
              <a:t>19-9-2022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A2A75BA-6FC0-F74B-A973-5E6553579F9C}" type="slidenum">
              <a:rPr lang="nl-NL" smtClean="0"/>
              <a:t>‹nr.›</a:t>
            </a:fld>
            <a:endParaRPr lang="nl-NL"/>
          </a:p>
        </p:txBody>
      </p:sp>
    </p:spTree>
    <p:extLst>
      <p:ext uri="{BB962C8B-B14F-4D97-AF65-F5344CB8AC3E}">
        <p14:creationId xmlns:p14="http://schemas.microsoft.com/office/powerpoint/2010/main" val="246603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A1C6F-5EE6-AC4D-8714-7331C56A69B1}" type="datetimeFigureOut">
              <a:rPr lang="nl-NL" smtClean="0"/>
              <a:t>19-9-2022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A75BA-6FC0-F74B-A973-5E6553579F9C}" type="slidenum">
              <a:rPr lang="nl-NL" smtClean="0"/>
              <a:t>‹nr.›</a:t>
            </a:fld>
            <a:endParaRPr lang="nl-NL"/>
          </a:p>
        </p:txBody>
      </p:sp>
    </p:spTree>
    <p:extLst>
      <p:ext uri="{BB962C8B-B14F-4D97-AF65-F5344CB8AC3E}">
        <p14:creationId xmlns:p14="http://schemas.microsoft.com/office/powerpoint/2010/main" val="3406603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el 1"/>
          <p:cNvSpPr>
            <a:spLocks noGrp="1"/>
          </p:cNvSpPr>
          <p:nvPr>
            <p:ph type="title"/>
          </p:nvPr>
        </p:nvSpPr>
        <p:spPr>
          <a:xfrm>
            <a:off x="5607252" y="2708988"/>
            <a:ext cx="6135777" cy="995915"/>
          </a:xfrm>
        </p:spPr>
        <p:txBody>
          <a:bodyPr>
            <a:normAutofit fontScale="90000"/>
          </a:bodyPr>
          <a:lstStyle/>
          <a:p>
            <a:r>
              <a:rPr lang="en-US" sz="4000" b="1" dirty="0" smtClean="0">
                <a:solidFill>
                  <a:srgbClr val="2B2D6B"/>
                </a:solidFill>
                <a:latin typeface="Arial" charset="0"/>
                <a:ea typeface="Arial" charset="0"/>
                <a:cs typeface="Arial" charset="0"/>
              </a:rPr>
              <a:t/>
            </a:r>
            <a:br>
              <a:rPr lang="en-US" sz="4000" b="1" dirty="0" smtClean="0">
                <a:solidFill>
                  <a:srgbClr val="2B2D6B"/>
                </a:solidFill>
                <a:latin typeface="Arial" charset="0"/>
                <a:ea typeface="Arial" charset="0"/>
                <a:cs typeface="Arial" charset="0"/>
              </a:rPr>
            </a:br>
            <a:r>
              <a:rPr lang="en-US" sz="4000" b="1" dirty="0">
                <a:solidFill>
                  <a:schemeClr val="accent5">
                    <a:lumMod val="50000"/>
                  </a:schemeClr>
                </a:solidFill>
                <a:latin typeface="Arial" panose="020B0604020202020204" pitchFamily="34" charset="0"/>
                <a:cs typeface="Arial" panose="020B0604020202020204" pitchFamily="34" charset="0"/>
              </a:rPr>
              <a:t>FTO </a:t>
            </a:r>
            <a:r>
              <a:rPr lang="en-US" sz="4000" b="1" dirty="0" err="1">
                <a:solidFill>
                  <a:schemeClr val="accent5">
                    <a:lumMod val="50000"/>
                  </a:schemeClr>
                </a:solidFill>
                <a:latin typeface="Arial" panose="020B0604020202020204" pitchFamily="34" charset="0"/>
                <a:cs typeface="Arial" panose="020B0604020202020204" pitchFamily="34" charset="0"/>
              </a:rPr>
              <a:t>antibiotica-allergie</a:t>
            </a:r>
            <a:r>
              <a:rPr lang="en-US" sz="4000" b="1" dirty="0">
                <a:solidFill>
                  <a:srgbClr val="2B2D6B"/>
                </a:solidFill>
                <a:latin typeface="Arial" charset="0"/>
                <a:ea typeface="Arial" charset="0"/>
                <a:cs typeface="Arial" charset="0"/>
              </a:rPr>
              <a:t/>
            </a:r>
            <a:br>
              <a:rPr lang="en-US" sz="4000" b="1" dirty="0">
                <a:solidFill>
                  <a:srgbClr val="2B2D6B"/>
                </a:solidFill>
                <a:latin typeface="Arial" charset="0"/>
                <a:ea typeface="Arial" charset="0"/>
                <a:cs typeface="Arial" charset="0"/>
              </a:rPr>
            </a:br>
            <a:r>
              <a:rPr lang="en-US" sz="4000" b="1" dirty="0" smtClean="0">
                <a:solidFill>
                  <a:srgbClr val="2B2D6B"/>
                </a:solidFill>
                <a:latin typeface="Arial" charset="0"/>
                <a:ea typeface="Arial" charset="0"/>
                <a:cs typeface="Arial" charset="0"/>
              </a:rPr>
              <a:t/>
            </a:r>
            <a:br>
              <a:rPr lang="en-US" sz="4000" b="1" dirty="0" smtClean="0">
                <a:solidFill>
                  <a:srgbClr val="2B2D6B"/>
                </a:solidFill>
                <a:latin typeface="Arial" charset="0"/>
                <a:ea typeface="Arial" charset="0"/>
                <a:cs typeface="Arial" charset="0"/>
              </a:rPr>
            </a:br>
            <a:r>
              <a:rPr lang="en-US" sz="4000" dirty="0" err="1">
                <a:solidFill>
                  <a:schemeClr val="accent5">
                    <a:lumMod val="50000"/>
                  </a:schemeClr>
                </a:solidFill>
              </a:rPr>
              <a:t>Naam</a:t>
            </a:r>
            <a:r>
              <a:rPr lang="en-US" sz="4000" dirty="0">
                <a:solidFill>
                  <a:schemeClr val="accent5">
                    <a:lumMod val="50000"/>
                  </a:schemeClr>
                </a:solidFill>
              </a:rPr>
              <a:t/>
            </a:r>
            <a:br>
              <a:rPr lang="en-US" sz="4000" dirty="0">
                <a:solidFill>
                  <a:schemeClr val="accent5">
                    <a:lumMod val="50000"/>
                  </a:schemeClr>
                </a:solidFill>
              </a:rPr>
            </a:br>
            <a:r>
              <a:rPr lang="en-US" sz="4000" dirty="0" err="1">
                <a:solidFill>
                  <a:schemeClr val="accent5">
                    <a:lumMod val="50000"/>
                  </a:schemeClr>
                </a:solidFill>
              </a:rPr>
              <a:t>Functie</a:t>
            </a:r>
            <a:endParaRPr lang="en-US" sz="4000" dirty="0">
              <a:solidFill>
                <a:schemeClr val="accent5">
                  <a:lumMod val="50000"/>
                </a:schemeClr>
              </a:solidFill>
            </a:endParaRPr>
          </a:p>
        </p:txBody>
      </p:sp>
    </p:spTree>
    <p:extLst>
      <p:ext uri="{BB962C8B-B14F-4D97-AF65-F5344CB8AC3E}">
        <p14:creationId xmlns:p14="http://schemas.microsoft.com/office/powerpoint/2010/main" val="233777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Type 1 allergie = </a:t>
            </a:r>
            <a:r>
              <a:rPr lang="nl-NL" b="1" dirty="0" err="1" smtClean="0">
                <a:solidFill>
                  <a:schemeClr val="accent5">
                    <a:lumMod val="50000"/>
                  </a:schemeClr>
                </a:solidFill>
                <a:latin typeface="Arial" panose="020B0604020202020204" pitchFamily="34" charset="0"/>
                <a:cs typeface="Arial" panose="020B0604020202020204" pitchFamily="34" charset="0"/>
              </a:rPr>
              <a:t>immediate</a:t>
            </a:r>
            <a:r>
              <a:rPr lang="nl-NL" b="1" dirty="0" smtClean="0">
                <a:solidFill>
                  <a:schemeClr val="accent5">
                    <a:lumMod val="50000"/>
                  </a:schemeClr>
                </a:solidFill>
                <a:latin typeface="Arial" panose="020B0604020202020204" pitchFamily="34" charset="0"/>
                <a:cs typeface="Arial" panose="020B0604020202020204" pitchFamily="34" charset="0"/>
              </a:rPr>
              <a:t> type allergie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sz="2600" dirty="0" err="1">
                <a:solidFill>
                  <a:schemeClr val="accent5">
                    <a:lumMod val="50000"/>
                  </a:schemeClr>
                </a:solidFill>
                <a:latin typeface="Arial" panose="020B0604020202020204" pitchFamily="34" charset="0"/>
                <a:cs typeface="Arial" panose="020B0604020202020204" pitchFamily="34" charset="0"/>
              </a:rPr>
              <a:t>IgE</a:t>
            </a:r>
            <a:r>
              <a:rPr lang="nl-NL" sz="2600" dirty="0">
                <a:solidFill>
                  <a:schemeClr val="accent5">
                    <a:lumMod val="50000"/>
                  </a:schemeClr>
                </a:solidFill>
                <a:latin typeface="Arial" panose="020B0604020202020204" pitchFamily="34" charset="0"/>
                <a:cs typeface="Arial" panose="020B0604020202020204" pitchFamily="34" charset="0"/>
              </a:rPr>
              <a:t> gecoate </a:t>
            </a:r>
            <a:r>
              <a:rPr lang="nl-NL" sz="2600" dirty="0" err="1">
                <a:solidFill>
                  <a:schemeClr val="accent5">
                    <a:lumMod val="50000"/>
                  </a:schemeClr>
                </a:solidFill>
                <a:latin typeface="Arial" panose="020B0604020202020204" pitchFamily="34" charset="0"/>
                <a:cs typeface="Arial" panose="020B0604020202020204" pitchFamily="34" charset="0"/>
              </a:rPr>
              <a:t>mestcell</a:t>
            </a:r>
            <a:endParaRPr lang="nl-NL" sz="2600" dirty="0">
              <a:solidFill>
                <a:schemeClr val="accent5">
                  <a:lumMod val="50000"/>
                </a:schemeClr>
              </a:solidFill>
              <a:latin typeface="Arial" panose="020B0604020202020204" pitchFamily="34" charset="0"/>
              <a:cs typeface="Arial" panose="020B0604020202020204" pitchFamily="34" charset="0"/>
            </a:endParaRPr>
          </a:p>
          <a:p>
            <a:pPr marL="0" indent="0">
              <a:buNone/>
            </a:pPr>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Histamine release  </a:t>
            </a:r>
          </a:p>
          <a:p>
            <a:pPr lvl="1"/>
            <a:r>
              <a:rPr lang="nl-NL" dirty="0">
                <a:solidFill>
                  <a:schemeClr val="accent5">
                    <a:lumMod val="50000"/>
                  </a:schemeClr>
                </a:solidFill>
                <a:latin typeface="Arial" panose="020B0604020202020204" pitchFamily="34" charset="0"/>
                <a:cs typeface="Arial" panose="020B0604020202020204" pitchFamily="34" charset="0"/>
              </a:rPr>
              <a:t>Vasodilatatie en verhoogde permeabiliteit</a:t>
            </a:r>
          </a:p>
          <a:p>
            <a:pPr lvl="2"/>
            <a:r>
              <a:rPr lang="nl-NL" dirty="0">
                <a:solidFill>
                  <a:schemeClr val="accent5">
                    <a:lumMod val="50000"/>
                  </a:schemeClr>
                </a:solidFill>
                <a:latin typeface="Arial" panose="020B0604020202020204" pitchFamily="34" charset="0"/>
                <a:cs typeface="Arial" panose="020B0604020202020204" pitchFamily="34" charset="0"/>
              </a:rPr>
              <a:t>urticaria, flushing, angio-oedeem, larynxoedeem</a:t>
            </a:r>
          </a:p>
          <a:p>
            <a:pPr lvl="2"/>
            <a:r>
              <a:rPr lang="nl-NL" dirty="0">
                <a:solidFill>
                  <a:schemeClr val="accent5">
                    <a:lumMod val="50000"/>
                  </a:schemeClr>
                </a:solidFill>
                <a:latin typeface="Arial" panose="020B0604020202020204" pitchFamily="34" charset="0"/>
                <a:cs typeface="Arial" panose="020B0604020202020204" pitchFamily="34" charset="0"/>
              </a:rPr>
              <a:t>hypotensie</a:t>
            </a:r>
          </a:p>
          <a:p>
            <a:pPr lvl="2"/>
            <a:r>
              <a:rPr lang="nl-NL" dirty="0">
                <a:solidFill>
                  <a:schemeClr val="accent5">
                    <a:lumMod val="50000"/>
                  </a:schemeClr>
                </a:solidFill>
                <a:latin typeface="Arial" panose="020B0604020202020204" pitchFamily="34" charset="0"/>
                <a:cs typeface="Arial" panose="020B0604020202020204" pitchFamily="34" charset="0"/>
              </a:rPr>
              <a:t>slijmvliezen GE, misselijkheid &amp; braken</a:t>
            </a:r>
          </a:p>
          <a:p>
            <a:endParaRPr lang="nl-NL" sz="2600"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Contractie gladde spierweefsel</a:t>
            </a:r>
          </a:p>
          <a:p>
            <a:pPr lvl="2"/>
            <a:r>
              <a:rPr lang="nl-NL" dirty="0">
                <a:solidFill>
                  <a:schemeClr val="accent5">
                    <a:lumMod val="50000"/>
                  </a:schemeClr>
                </a:solidFill>
                <a:latin typeface="Arial" panose="020B0604020202020204" pitchFamily="34" charset="0"/>
                <a:cs typeface="Arial" panose="020B0604020202020204" pitchFamily="34" charset="0"/>
              </a:rPr>
              <a:t>bronchoconstrictie</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3544288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Type 1 allergie = </a:t>
            </a:r>
            <a:r>
              <a:rPr lang="nl-NL" b="1" dirty="0" err="1" smtClean="0">
                <a:solidFill>
                  <a:schemeClr val="accent5">
                    <a:lumMod val="50000"/>
                  </a:schemeClr>
                </a:solidFill>
                <a:latin typeface="Arial" panose="020B0604020202020204" pitchFamily="34" charset="0"/>
                <a:cs typeface="Arial" panose="020B0604020202020204" pitchFamily="34" charset="0"/>
              </a:rPr>
              <a:t>immediate</a:t>
            </a:r>
            <a:r>
              <a:rPr lang="nl-NL" b="1" dirty="0" smtClean="0">
                <a:solidFill>
                  <a:schemeClr val="accent5">
                    <a:lumMod val="50000"/>
                  </a:schemeClr>
                </a:solidFill>
                <a:latin typeface="Arial" panose="020B0604020202020204" pitchFamily="34" charset="0"/>
                <a:cs typeface="Arial" panose="020B0604020202020204" pitchFamily="34" charset="0"/>
              </a:rPr>
              <a:t> type allergie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graphicFrame>
        <p:nvGraphicFramePr>
          <p:cNvPr id="6" name="Table 5">
            <a:extLst>
              <a:ext uri="{FF2B5EF4-FFF2-40B4-BE49-F238E27FC236}">
                <a16:creationId xmlns:a16="http://schemas.microsoft.com/office/drawing/2014/main" id="{3E307954-5FDE-4FFC-83FD-A090D609A44F}"/>
              </a:ext>
            </a:extLst>
          </p:cNvPr>
          <p:cNvGraphicFramePr>
            <a:graphicFrameLocks noGrp="1"/>
          </p:cNvGraphicFramePr>
          <p:nvPr>
            <p:extLst>
              <p:ext uri="{D42A27DB-BD31-4B8C-83A1-F6EECF244321}">
                <p14:modId xmlns:p14="http://schemas.microsoft.com/office/powerpoint/2010/main" val="1590747030"/>
              </p:ext>
            </p:extLst>
          </p:nvPr>
        </p:nvGraphicFramePr>
        <p:xfrm>
          <a:off x="3078492" y="2057078"/>
          <a:ext cx="6840760" cy="3888432"/>
        </p:xfrm>
        <a:graphic>
          <a:graphicData uri="http://schemas.openxmlformats.org/drawingml/2006/table">
            <a:tbl>
              <a:tblPr firstRow="1" bandRow="1">
                <a:tableStyleId>{5C22544A-7EE6-4342-B048-85BDC9FD1C3A}</a:tableStyleId>
              </a:tblPr>
              <a:tblGrid>
                <a:gridCol w="3066549">
                  <a:extLst>
                    <a:ext uri="{9D8B030D-6E8A-4147-A177-3AD203B41FA5}">
                      <a16:colId xmlns:a16="http://schemas.microsoft.com/office/drawing/2014/main" val="3833379045"/>
                    </a:ext>
                  </a:extLst>
                </a:gridCol>
                <a:gridCol w="3774211">
                  <a:extLst>
                    <a:ext uri="{9D8B030D-6E8A-4147-A177-3AD203B41FA5}">
                      <a16:colId xmlns:a16="http://schemas.microsoft.com/office/drawing/2014/main" val="2183418529"/>
                    </a:ext>
                  </a:extLst>
                </a:gridCol>
              </a:tblGrid>
              <a:tr h="482235">
                <a:tc>
                  <a:txBody>
                    <a:bodyPr/>
                    <a:lstStyle/>
                    <a:p>
                      <a:r>
                        <a:rPr lang="nl-NL" sz="2000" noProof="0" dirty="0" smtClean="0">
                          <a:latin typeface="Arial" panose="020B0604020202020204" pitchFamily="34" charset="0"/>
                          <a:cs typeface="Arial" panose="020B0604020202020204" pitchFamily="34" charset="0"/>
                        </a:rPr>
                        <a:t>Kenmerken</a:t>
                      </a:r>
                      <a:endParaRPr lang="nl-NL" sz="2000" noProof="0" dirty="0">
                        <a:latin typeface="Arial" panose="020B0604020202020204" pitchFamily="34" charset="0"/>
                        <a:cs typeface="Arial" panose="020B0604020202020204" pitchFamily="34" charset="0"/>
                      </a:endParaRPr>
                    </a:p>
                  </a:txBody>
                  <a:tcPr/>
                </a:tc>
                <a:tc>
                  <a:txBody>
                    <a:bodyPr/>
                    <a:lstStyle/>
                    <a:p>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2147499"/>
                  </a:ext>
                </a:extLst>
              </a:tr>
              <a:tr h="722284">
                <a:tc>
                  <a:txBody>
                    <a:bodyPr/>
                    <a:lstStyle/>
                    <a:p>
                      <a:r>
                        <a:rPr lang="nl-NL" sz="2000" noProof="0" dirty="0" smtClean="0">
                          <a:latin typeface="Arial" panose="020B0604020202020204" pitchFamily="34" charset="0"/>
                          <a:cs typeface="Arial" panose="020B0604020202020204" pitchFamily="34" charset="0"/>
                        </a:rPr>
                        <a:t>Ontstaan</a:t>
                      </a:r>
                      <a:endParaRPr lang="nl-NL" sz="2000" noProof="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&lt; 1 uur</a:t>
                      </a:r>
                    </a:p>
                    <a:p>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3101938"/>
                  </a:ext>
                </a:extLst>
              </a:tr>
              <a:tr h="1985654">
                <a:tc>
                  <a:txBody>
                    <a:bodyPr/>
                    <a:lstStyle/>
                    <a:p>
                      <a:r>
                        <a:rPr lang="nl-NL" sz="2000" noProof="0" dirty="0" smtClean="0">
                          <a:latin typeface="Arial" panose="020B0604020202020204" pitchFamily="34" charset="0"/>
                          <a:cs typeface="Arial" panose="020B0604020202020204" pitchFamily="34" charset="0"/>
                        </a:rPr>
                        <a:t>Symptomen</a:t>
                      </a:r>
                      <a:endParaRPr lang="nl-NL" sz="2000" noProof="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Urticaria/ angio-oedeem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Hypotensie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Bronchoconstrictie</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8678540"/>
                  </a:ext>
                </a:extLst>
              </a:tr>
              <a:tr h="698259">
                <a:tc>
                  <a:txBody>
                    <a:bodyPr/>
                    <a:lstStyle/>
                    <a:p>
                      <a:r>
                        <a:rPr lang="nl-NL" sz="2000" noProof="0" dirty="0" smtClean="0">
                          <a:latin typeface="Arial" panose="020B0604020202020204" pitchFamily="34" charset="0"/>
                          <a:cs typeface="Arial" panose="020B0604020202020204" pitchFamily="34" charset="0"/>
                        </a:rPr>
                        <a:t>Herstel</a:t>
                      </a:r>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&lt; 24 uur</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09229667"/>
                  </a:ext>
                </a:extLst>
              </a:tr>
            </a:tbl>
          </a:graphicData>
        </a:graphic>
      </p:graphicFrame>
    </p:spTree>
    <p:extLst>
      <p:ext uri="{BB962C8B-B14F-4D97-AF65-F5344CB8AC3E}">
        <p14:creationId xmlns:p14="http://schemas.microsoft.com/office/powerpoint/2010/main" val="3225090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Type 1 allergie = </a:t>
            </a:r>
            <a:r>
              <a:rPr lang="nl-NL" b="1" dirty="0" err="1" smtClean="0">
                <a:solidFill>
                  <a:schemeClr val="accent5">
                    <a:lumMod val="50000"/>
                  </a:schemeClr>
                </a:solidFill>
                <a:latin typeface="Arial" panose="020B0604020202020204" pitchFamily="34" charset="0"/>
                <a:cs typeface="Arial" panose="020B0604020202020204" pitchFamily="34" charset="0"/>
              </a:rPr>
              <a:t>immediate</a:t>
            </a:r>
            <a:r>
              <a:rPr lang="nl-NL" b="1" dirty="0" smtClean="0">
                <a:solidFill>
                  <a:schemeClr val="accent5">
                    <a:lumMod val="50000"/>
                  </a:schemeClr>
                </a:solidFill>
                <a:latin typeface="Arial" panose="020B0604020202020204" pitchFamily="34" charset="0"/>
                <a:cs typeface="Arial" panose="020B0604020202020204" pitchFamily="34" charset="0"/>
              </a:rPr>
              <a:t> type allergie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pic>
        <p:nvPicPr>
          <p:cNvPr id="7" name="Content Placeholder 3">
            <a:extLst>
              <a:ext uri="{FF2B5EF4-FFF2-40B4-BE49-F238E27FC236}">
                <a16:creationId xmlns:a16="http://schemas.microsoft.com/office/drawing/2014/main" id="{053E8DD6-4BE1-47CA-AFC7-566F502BB6DE}"/>
              </a:ext>
            </a:extLst>
          </p:cNvPr>
          <p:cNvPicPr>
            <a:picLocks noChangeAspect="1"/>
          </p:cNvPicPr>
          <p:nvPr/>
        </p:nvPicPr>
        <p:blipFill>
          <a:blip r:embed="rId4"/>
          <a:stretch>
            <a:fillRect/>
          </a:stretch>
        </p:blipFill>
        <p:spPr>
          <a:xfrm>
            <a:off x="1678329" y="1825625"/>
            <a:ext cx="5371042" cy="3493311"/>
          </a:xfrm>
          <a:prstGeom prst="rect">
            <a:avLst/>
          </a:prstGeom>
        </p:spPr>
      </p:pic>
      <p:pic>
        <p:nvPicPr>
          <p:cNvPr id="8" name="Picture 4">
            <a:extLst>
              <a:ext uri="{FF2B5EF4-FFF2-40B4-BE49-F238E27FC236}">
                <a16:creationId xmlns:a16="http://schemas.microsoft.com/office/drawing/2014/main" id="{EE056074-8FA5-4E80-BBCE-F524D0FD21B9}"/>
              </a:ext>
            </a:extLst>
          </p:cNvPr>
          <p:cNvPicPr>
            <a:picLocks noChangeAspect="1"/>
          </p:cNvPicPr>
          <p:nvPr/>
        </p:nvPicPr>
        <p:blipFill>
          <a:blip r:embed="rId5"/>
          <a:stretch>
            <a:fillRect/>
          </a:stretch>
        </p:blipFill>
        <p:spPr>
          <a:xfrm>
            <a:off x="7614202" y="3897858"/>
            <a:ext cx="2305050" cy="2590800"/>
          </a:xfrm>
          <a:prstGeom prst="rect">
            <a:avLst/>
          </a:prstGeom>
        </p:spPr>
      </p:pic>
    </p:spTree>
    <p:extLst>
      <p:ext uri="{BB962C8B-B14F-4D97-AF65-F5344CB8AC3E}">
        <p14:creationId xmlns:p14="http://schemas.microsoft.com/office/powerpoint/2010/main" val="3525577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Vertraagd type allergie (reacties &gt; 6 uur)</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sz="2600" dirty="0">
                <a:solidFill>
                  <a:schemeClr val="accent5">
                    <a:lumMod val="50000"/>
                  </a:schemeClr>
                </a:solidFill>
                <a:latin typeface="Arial" panose="020B0604020202020204" pitchFamily="34" charset="0"/>
                <a:cs typeface="Arial" panose="020B0604020202020204" pitchFamily="34" charset="0"/>
              </a:rPr>
              <a:t>Type 2: </a:t>
            </a:r>
            <a:r>
              <a:rPr lang="nl-NL"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cytotoxische reacties, AB op </a:t>
            </a:r>
          </a:p>
          <a:p>
            <a:pPr marL="0" indent="0">
              <a:buNone/>
            </a:pPr>
            <a:r>
              <a:rPr lang="nl-NL"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lichaamseigen cel </a:t>
            </a:r>
          </a:p>
          <a:p>
            <a:pPr lvl="1"/>
            <a:r>
              <a:rPr lang="nl-NL"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Coombs</a:t>
            </a:r>
            <a:r>
              <a:rPr lang="nl-NL"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positieve hemolytische anemie</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Type 3: </a:t>
            </a:r>
            <a:r>
              <a:rPr lang="nl-NL"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immuuncomplexen van het antibioticum en antistoffen</a:t>
            </a:r>
          </a:p>
          <a:p>
            <a:pPr lvl="1"/>
            <a:r>
              <a:rPr lang="nl-NL"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artritis, koorts, lymfadenopathie, exantheem, artritis en/of nefritis</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Type 4: </a:t>
            </a:r>
            <a:r>
              <a:rPr lang="nl-NL"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T-cel gemedieerd, meest voorkomende</a:t>
            </a:r>
            <a:endParaRPr lang="nl-NL" sz="2600" dirty="0">
              <a:solidFill>
                <a:schemeClr val="accent5">
                  <a:lumMod val="50000"/>
                </a:schemeClr>
              </a:solidFill>
              <a:latin typeface="Arial" panose="020B0604020202020204" pitchFamily="34" charset="0"/>
              <a:cs typeface="Arial" panose="020B0604020202020204" pitchFamily="34"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1753113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err="1" smtClean="0">
                <a:solidFill>
                  <a:schemeClr val="accent5">
                    <a:lumMod val="50000"/>
                  </a:schemeClr>
                </a:solidFill>
                <a:latin typeface="Arial" panose="020B0604020202020204" pitchFamily="34" charset="0"/>
                <a:cs typeface="Arial" panose="020B0604020202020204" pitchFamily="34" charset="0"/>
              </a:rPr>
              <a:t>Maculeuze</a:t>
            </a:r>
            <a:r>
              <a:rPr lang="nl-NL" b="1" dirty="0" smtClean="0">
                <a:solidFill>
                  <a:schemeClr val="accent5">
                    <a:lumMod val="50000"/>
                  </a:schemeClr>
                </a:solidFill>
                <a:latin typeface="Arial" panose="020B0604020202020204" pitchFamily="34" charset="0"/>
                <a:cs typeface="Arial" panose="020B0604020202020204" pitchFamily="34" charset="0"/>
              </a:rPr>
              <a:t> of </a:t>
            </a:r>
            <a:r>
              <a:rPr lang="nl-NL" b="1" dirty="0" err="1" smtClean="0">
                <a:solidFill>
                  <a:schemeClr val="accent5">
                    <a:lumMod val="50000"/>
                  </a:schemeClr>
                </a:solidFill>
                <a:latin typeface="Arial" panose="020B0604020202020204" pitchFamily="34" charset="0"/>
                <a:cs typeface="Arial" panose="020B0604020202020204" pitchFamily="34" charset="0"/>
              </a:rPr>
              <a:t>maculopapuleuze</a:t>
            </a:r>
            <a:r>
              <a:rPr lang="nl-NL" b="1" dirty="0" smtClean="0">
                <a:solidFill>
                  <a:schemeClr val="accent5">
                    <a:lumMod val="50000"/>
                  </a:schemeClr>
                </a:solidFill>
                <a:latin typeface="Arial" panose="020B0604020202020204" pitchFamily="34" charset="0"/>
                <a:cs typeface="Arial" panose="020B0604020202020204" pitchFamily="34" charset="0"/>
              </a:rPr>
              <a:t> exantheem (Type IV)</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6F8E71DC-6C3A-40E9-B6B1-9E5B42BA89AF}"/>
              </a:ext>
            </a:extLst>
          </p:cNvPr>
          <p:cNvPicPr>
            <a:picLocks noChangeAspect="1"/>
          </p:cNvPicPr>
          <p:nvPr/>
        </p:nvPicPr>
        <p:blipFill>
          <a:blip r:embed="rId4"/>
          <a:stretch>
            <a:fillRect/>
          </a:stretch>
        </p:blipFill>
        <p:spPr>
          <a:xfrm>
            <a:off x="1678329" y="2548961"/>
            <a:ext cx="3838771" cy="2879078"/>
          </a:xfrm>
          <a:prstGeom prst="rect">
            <a:avLst/>
          </a:prstGeom>
        </p:spPr>
      </p:pic>
      <p:pic>
        <p:nvPicPr>
          <p:cNvPr id="7" name="Afbeelding 6">
            <a:extLst>
              <a:ext uri="{FF2B5EF4-FFF2-40B4-BE49-F238E27FC236}">
                <a16:creationId xmlns:a16="http://schemas.microsoft.com/office/drawing/2014/main" id="{122123B8-6071-45F8-9E89-2E1767E4BA1F}"/>
              </a:ext>
            </a:extLst>
          </p:cNvPr>
          <p:cNvPicPr>
            <a:picLocks noChangeAspect="1"/>
          </p:cNvPicPr>
          <p:nvPr/>
        </p:nvPicPr>
        <p:blipFill>
          <a:blip r:embed="rId5"/>
          <a:stretch>
            <a:fillRect/>
          </a:stretch>
        </p:blipFill>
        <p:spPr>
          <a:xfrm>
            <a:off x="6690167" y="2547647"/>
            <a:ext cx="3744416" cy="2808312"/>
          </a:xfrm>
          <a:prstGeom prst="rect">
            <a:avLst/>
          </a:prstGeom>
        </p:spPr>
      </p:pic>
    </p:spTree>
    <p:extLst>
      <p:ext uri="{BB962C8B-B14F-4D97-AF65-F5344CB8AC3E}">
        <p14:creationId xmlns:p14="http://schemas.microsoft.com/office/powerpoint/2010/main" val="4227663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
        <p:nvSpPr>
          <p:cNvPr id="6" name="Titel 5"/>
          <p:cNvSpPr>
            <a:spLocks noGrp="1"/>
          </p:cNvSpPr>
          <p:nvPr>
            <p:ph type="title"/>
          </p:nvPr>
        </p:nvSpPr>
        <p:spPr/>
        <p:txBody>
          <a:bodyPr/>
          <a:lstStyle/>
          <a:p>
            <a:endParaRPr lang="nl-NL"/>
          </a:p>
        </p:txBody>
      </p:sp>
      <p:pic>
        <p:nvPicPr>
          <p:cNvPr id="7" name="Picture 2">
            <a:extLst>
              <a:ext uri="{FF2B5EF4-FFF2-40B4-BE49-F238E27FC236}">
                <a16:creationId xmlns:a16="http://schemas.microsoft.com/office/drawing/2014/main" id="{21F31989-60FC-4572-AB35-0F2DB5F8D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058" y="0"/>
            <a:ext cx="13576057" cy="7029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C606BA19-FD9E-486D-AAD1-394B06E8E3EE}"/>
              </a:ext>
            </a:extLst>
          </p:cNvPr>
          <p:cNvSpPr txBox="1"/>
          <p:nvPr/>
        </p:nvSpPr>
        <p:spPr>
          <a:xfrm>
            <a:off x="4972774" y="5464408"/>
            <a:ext cx="7393328" cy="1138773"/>
          </a:xfrm>
          <a:prstGeom prst="rect">
            <a:avLst/>
          </a:prstGeom>
          <a:noFill/>
        </p:spPr>
        <p:txBody>
          <a:bodyPr wrap="square" rtlCol="0">
            <a:spAutoFit/>
          </a:bodyPr>
          <a:lstStyle/>
          <a:p>
            <a:r>
              <a:rPr lang="en-US" sz="3600" b="1" dirty="0">
                <a:solidFill>
                  <a:schemeClr val="accent5">
                    <a:lumMod val="50000"/>
                  </a:schemeClr>
                </a:solidFill>
                <a:latin typeface="Arial" panose="020B0604020202020204" pitchFamily="34" charset="0"/>
                <a:cs typeface="Arial" panose="020B0604020202020204" pitchFamily="34" charset="0"/>
              </a:rPr>
              <a:t>TEN</a:t>
            </a:r>
          </a:p>
          <a:p>
            <a:r>
              <a:rPr lang="en-US" sz="3200" b="1" dirty="0" err="1">
                <a:solidFill>
                  <a:schemeClr val="accent5">
                    <a:lumMod val="50000"/>
                  </a:schemeClr>
                </a:solidFill>
                <a:latin typeface="Arial" panose="020B0604020202020204" pitchFamily="34" charset="0"/>
                <a:cs typeface="Arial" panose="020B0604020202020204" pitchFamily="34" charset="0"/>
              </a:rPr>
              <a:t>Toxische</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epidermale</a:t>
            </a:r>
            <a:r>
              <a:rPr lang="en-US" sz="3200" b="1" dirty="0">
                <a:solidFill>
                  <a:schemeClr val="accent5">
                    <a:lumMod val="50000"/>
                  </a:schemeClr>
                </a:solidFill>
                <a:latin typeface="Arial" panose="020B0604020202020204" pitchFamily="34" charset="0"/>
                <a:cs typeface="Arial" panose="020B0604020202020204" pitchFamily="34" charset="0"/>
              </a:rPr>
              <a:t> necrolyses</a:t>
            </a:r>
          </a:p>
        </p:txBody>
      </p:sp>
      <p:sp>
        <p:nvSpPr>
          <p:cNvPr id="9" name="Rectangle 3">
            <a:extLst>
              <a:ext uri="{FF2B5EF4-FFF2-40B4-BE49-F238E27FC236}">
                <a16:creationId xmlns:a16="http://schemas.microsoft.com/office/drawing/2014/main" id="{5CB37555-2E78-4B80-BD6D-3FDD4635EEAB}"/>
              </a:ext>
            </a:extLst>
          </p:cNvPr>
          <p:cNvSpPr/>
          <p:nvPr/>
        </p:nvSpPr>
        <p:spPr>
          <a:xfrm>
            <a:off x="-1044624" y="194518"/>
            <a:ext cx="4572000" cy="923330"/>
          </a:xfrm>
          <a:prstGeom prst="rect">
            <a:avLst/>
          </a:prstGeom>
        </p:spPr>
        <p:txBody>
          <a:bodyPr>
            <a:spAutoFit/>
          </a:bodyPr>
          <a:lstStyle/>
          <a:p>
            <a:r>
              <a:rPr lang="nl-NL" b="1" dirty="0" smtClean="0">
                <a:solidFill>
                  <a:schemeClr val="bg1"/>
                </a:solidFill>
                <a:latin typeface="Arial" panose="020B0604020202020204" pitchFamily="34" charset="0"/>
                <a:cs typeface="Arial" panose="020B0604020202020204" pitchFamily="34" charset="0"/>
              </a:rPr>
              <a:t>Deze afbeeldingen zijn eigendom van de afdeling dermatologie van het LUMC en mogen niet worden hergebruikt</a:t>
            </a:r>
            <a:endParaRPr lang="nl-NL"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6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Allergieonderzoek</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sz="2600" dirty="0" err="1">
                <a:solidFill>
                  <a:schemeClr val="accent5">
                    <a:lumMod val="50000"/>
                  </a:schemeClr>
                </a:solidFill>
                <a:latin typeface="Arial" panose="020B0604020202020204" pitchFamily="34" charset="0"/>
                <a:cs typeface="Arial" panose="020B0604020202020204" pitchFamily="34" charset="0"/>
              </a:rPr>
              <a:t>Skinprick</a:t>
            </a:r>
            <a:r>
              <a:rPr lang="nl-NL" sz="2600" dirty="0">
                <a:solidFill>
                  <a:schemeClr val="accent5">
                    <a:lumMod val="50000"/>
                  </a:schemeClr>
                </a:solidFill>
                <a:latin typeface="Arial" panose="020B0604020202020204" pitchFamily="34" charset="0"/>
                <a:cs typeface="Arial" panose="020B0604020202020204" pitchFamily="34" charset="0"/>
              </a:rPr>
              <a:t> test (SPT) </a:t>
            </a:r>
          </a:p>
          <a:p>
            <a:r>
              <a:rPr lang="nl-NL" sz="2600" dirty="0">
                <a:solidFill>
                  <a:schemeClr val="accent5">
                    <a:lumMod val="50000"/>
                  </a:schemeClr>
                </a:solidFill>
                <a:latin typeface="Arial" panose="020B0604020202020204" pitchFamily="34" charset="0"/>
                <a:cs typeface="Arial" panose="020B0604020202020204" pitchFamily="34" charset="0"/>
              </a:rPr>
              <a:t>Intracutane test (ICT) </a:t>
            </a:r>
          </a:p>
          <a:p>
            <a:r>
              <a:rPr lang="nl-NL" sz="2600" dirty="0" err="1">
                <a:solidFill>
                  <a:schemeClr val="accent5">
                    <a:lumMod val="50000"/>
                  </a:schemeClr>
                </a:solidFill>
                <a:latin typeface="Arial" panose="020B0604020202020204" pitchFamily="34" charset="0"/>
                <a:cs typeface="Arial" panose="020B0604020202020204" pitchFamily="34" charset="0"/>
              </a:rPr>
              <a:t>Epicutane</a:t>
            </a:r>
            <a:r>
              <a:rPr lang="nl-NL" sz="2600" dirty="0">
                <a:solidFill>
                  <a:schemeClr val="accent5">
                    <a:lumMod val="50000"/>
                  </a:schemeClr>
                </a:solidFill>
                <a:latin typeface="Arial" panose="020B0604020202020204" pitchFamily="34" charset="0"/>
                <a:cs typeface="Arial" panose="020B0604020202020204" pitchFamily="34" charset="0"/>
              </a:rPr>
              <a:t> test (EPT)</a:t>
            </a:r>
          </a:p>
          <a:p>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Validiteit voor </a:t>
            </a:r>
            <a:r>
              <a:rPr lang="nl-NL" sz="2600" dirty="0" err="1">
                <a:solidFill>
                  <a:schemeClr val="accent5">
                    <a:lumMod val="50000"/>
                  </a:schemeClr>
                </a:solidFill>
                <a:latin typeface="Arial" panose="020B0604020202020204" pitchFamily="34" charset="0"/>
                <a:cs typeface="Arial" panose="020B0604020202020204" pitchFamily="34" charset="0"/>
              </a:rPr>
              <a:t>beta-lactam</a:t>
            </a:r>
            <a:r>
              <a:rPr lang="nl-NL" sz="2600" dirty="0">
                <a:solidFill>
                  <a:schemeClr val="accent5">
                    <a:lumMod val="50000"/>
                  </a:schemeClr>
                </a:solidFill>
                <a:latin typeface="Arial" panose="020B0604020202020204" pitchFamily="34" charset="0"/>
                <a:cs typeface="Arial" panose="020B0604020202020204" pitchFamily="34" charset="0"/>
              </a:rPr>
              <a:t> antibiotica hoog</a:t>
            </a:r>
          </a:p>
          <a:p>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Provocaties zijn de gouden standaard</a:t>
            </a:r>
          </a:p>
          <a:p>
            <a:pPr lvl="1"/>
            <a:r>
              <a:rPr lang="nl-NL" dirty="0">
                <a:solidFill>
                  <a:schemeClr val="accent5">
                    <a:lumMod val="50000"/>
                  </a:schemeClr>
                </a:solidFill>
                <a:latin typeface="Arial" panose="020B0604020202020204" pitchFamily="34" charset="0"/>
                <a:cs typeface="Arial" panose="020B0604020202020204" pitchFamily="34" charset="0"/>
              </a:rPr>
              <a:t>Gecontroleerde setting</a:t>
            </a:r>
          </a:p>
          <a:p>
            <a:pPr marL="0" indent="0">
              <a:buNone/>
            </a:pPr>
            <a:endParaRPr lang="nl-NL" dirty="0">
              <a:latin typeface="Arial" charset="0"/>
              <a:ea typeface="Arial" charset="0"/>
              <a:cs typeface="Arial" charset="0"/>
            </a:endParaRPr>
          </a:p>
        </p:txBody>
      </p:sp>
    </p:spTree>
    <p:extLst>
      <p:ext uri="{BB962C8B-B14F-4D97-AF65-F5344CB8AC3E}">
        <p14:creationId xmlns:p14="http://schemas.microsoft.com/office/powerpoint/2010/main" val="3421147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Behandeling</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fontScale="92500" lnSpcReduction="10000"/>
          </a:bodyPr>
          <a:lstStyle/>
          <a:p>
            <a:r>
              <a:rPr lang="nl-NL" dirty="0">
                <a:solidFill>
                  <a:schemeClr val="accent5">
                    <a:lumMod val="50000"/>
                  </a:schemeClr>
                </a:solidFill>
                <a:latin typeface="Arial" panose="020B0604020202020204" pitchFamily="34" charset="0"/>
                <a:cs typeface="Arial" panose="020B0604020202020204" pitchFamily="34" charset="0"/>
              </a:rPr>
              <a:t>Stoppen van antibioticum</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err="1">
                <a:solidFill>
                  <a:schemeClr val="accent5">
                    <a:lumMod val="50000"/>
                  </a:schemeClr>
                </a:solidFill>
                <a:latin typeface="Arial" panose="020B0604020202020204" pitchFamily="34" charset="0"/>
                <a:cs typeface="Arial" panose="020B0604020202020204" pitchFamily="34" charset="0"/>
              </a:rPr>
              <a:t>Immediate</a:t>
            </a:r>
            <a:r>
              <a:rPr lang="nl-NL" dirty="0">
                <a:solidFill>
                  <a:schemeClr val="accent5">
                    <a:lumMod val="50000"/>
                  </a:schemeClr>
                </a:solidFill>
                <a:latin typeface="Arial" panose="020B0604020202020204" pitchFamily="34" charset="0"/>
                <a:cs typeface="Arial" panose="020B0604020202020204" pitchFamily="34" charset="0"/>
              </a:rPr>
              <a:t> type:</a:t>
            </a:r>
          </a:p>
          <a:p>
            <a:pPr lvl="1"/>
            <a:r>
              <a:rPr lang="nl-NL" dirty="0">
                <a:solidFill>
                  <a:schemeClr val="accent5">
                    <a:lumMod val="50000"/>
                  </a:schemeClr>
                </a:solidFill>
                <a:latin typeface="Arial" panose="020B0604020202020204" pitchFamily="34" charset="0"/>
                <a:cs typeface="Arial" panose="020B0604020202020204" pitchFamily="34" charset="0"/>
              </a:rPr>
              <a:t>Mild: 		antihistaminicum</a:t>
            </a:r>
          </a:p>
          <a:p>
            <a:pPr lvl="1"/>
            <a:r>
              <a:rPr lang="nl-NL" dirty="0">
                <a:solidFill>
                  <a:schemeClr val="accent5">
                    <a:lumMod val="50000"/>
                  </a:schemeClr>
                </a:solidFill>
                <a:latin typeface="Arial" panose="020B0604020202020204" pitchFamily="34" charset="0"/>
                <a:cs typeface="Arial" panose="020B0604020202020204" pitchFamily="34" charset="0"/>
              </a:rPr>
              <a:t>Anafylaxie: 	adrenaline, dexamethason, 					</a:t>
            </a:r>
            <a:r>
              <a:rPr lang="nl-NL" dirty="0" err="1">
                <a:solidFill>
                  <a:schemeClr val="accent5">
                    <a:lumMod val="50000"/>
                  </a:schemeClr>
                </a:solidFill>
                <a:latin typeface="Arial" panose="020B0604020202020204" pitchFamily="34" charset="0"/>
                <a:cs typeface="Arial" panose="020B0604020202020204" pitchFamily="34" charset="0"/>
              </a:rPr>
              <a:t>clemastine</a:t>
            </a:r>
            <a:r>
              <a:rPr lang="nl-NL" dirty="0">
                <a:solidFill>
                  <a:schemeClr val="accent5">
                    <a:lumMod val="50000"/>
                  </a:schemeClr>
                </a:solidFill>
                <a:latin typeface="Arial" panose="020B0604020202020204" pitchFamily="34" charset="0"/>
                <a:cs typeface="Arial" panose="020B0604020202020204" pitchFamily="34" charset="0"/>
              </a:rPr>
              <a:t>, salbutamol</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err="1">
                <a:solidFill>
                  <a:schemeClr val="accent5">
                    <a:lumMod val="50000"/>
                  </a:schemeClr>
                </a:solidFill>
                <a:latin typeface="Arial" panose="020B0604020202020204" pitchFamily="34" charset="0"/>
                <a:cs typeface="Arial" panose="020B0604020202020204" pitchFamily="34" charset="0"/>
              </a:rPr>
              <a:t>Delayed</a:t>
            </a:r>
            <a:r>
              <a:rPr lang="nl-NL" dirty="0">
                <a:solidFill>
                  <a:schemeClr val="accent5">
                    <a:lumMod val="50000"/>
                  </a:schemeClr>
                </a:solidFill>
                <a:latin typeface="Arial" panose="020B0604020202020204" pitchFamily="34" charset="0"/>
                <a:cs typeface="Arial" panose="020B0604020202020204" pitchFamily="34" charset="0"/>
              </a:rPr>
              <a:t> type reacties </a:t>
            </a:r>
          </a:p>
          <a:p>
            <a:pPr lvl="1"/>
            <a:r>
              <a:rPr lang="nl-NL" dirty="0">
                <a:solidFill>
                  <a:schemeClr val="accent5">
                    <a:lumMod val="50000"/>
                  </a:schemeClr>
                </a:solidFill>
                <a:latin typeface="Arial" panose="020B0604020202020204" pitchFamily="34" charset="0"/>
                <a:cs typeface="Arial" panose="020B0604020202020204" pitchFamily="34" charset="0"/>
              </a:rPr>
              <a:t>Milde tot matige </a:t>
            </a:r>
            <a:r>
              <a:rPr lang="nl-NL" dirty="0" err="1">
                <a:solidFill>
                  <a:schemeClr val="accent5">
                    <a:lumMod val="50000"/>
                  </a:schemeClr>
                </a:solidFill>
                <a:latin typeface="Arial" panose="020B0604020202020204" pitchFamily="34" charset="0"/>
                <a:cs typeface="Arial" panose="020B0604020202020204" pitchFamily="34" charset="0"/>
              </a:rPr>
              <a:t>delayed</a:t>
            </a:r>
            <a:r>
              <a:rPr lang="nl-NL" dirty="0">
                <a:solidFill>
                  <a:schemeClr val="accent5">
                    <a:lumMod val="50000"/>
                  </a:schemeClr>
                </a:solidFill>
                <a:latin typeface="Arial" panose="020B0604020202020204" pitchFamily="34" charset="0"/>
                <a:cs typeface="Arial" panose="020B0604020202020204" pitchFamily="34" charset="0"/>
              </a:rPr>
              <a:t> type huidreacties zijn ongevaarlijk</a:t>
            </a:r>
          </a:p>
          <a:p>
            <a:pPr lvl="1"/>
            <a:r>
              <a:rPr lang="nl-NL" dirty="0">
                <a:solidFill>
                  <a:schemeClr val="accent5">
                    <a:lumMod val="50000"/>
                  </a:schemeClr>
                </a:solidFill>
                <a:latin typeface="Arial" panose="020B0604020202020204" pitchFamily="34" charset="0"/>
                <a:cs typeface="Arial" panose="020B0604020202020204" pitchFamily="34" charset="0"/>
              </a:rPr>
              <a:t>Topicale corticosteroïden </a:t>
            </a:r>
          </a:p>
          <a:p>
            <a:pPr lvl="1"/>
            <a:r>
              <a:rPr lang="nl-NL" dirty="0">
                <a:solidFill>
                  <a:schemeClr val="accent5">
                    <a:lumMod val="50000"/>
                  </a:schemeClr>
                </a:solidFill>
                <a:latin typeface="Arial" panose="020B0604020202020204" pitchFamily="34" charset="0"/>
                <a:cs typeface="Arial" panose="020B0604020202020204" pitchFamily="34" charset="0"/>
              </a:rPr>
              <a:t>Antihistaminica overwegen bij jeuk</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1638259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en-US" b="1" dirty="0" err="1" smtClean="0">
                <a:solidFill>
                  <a:schemeClr val="accent5">
                    <a:lumMod val="50000"/>
                  </a:schemeClr>
                </a:solidFill>
                <a:latin typeface="Arial" panose="020B0604020202020204" pitchFamily="34" charset="0"/>
                <a:cs typeface="Arial" panose="020B0604020202020204" pitchFamily="34" charset="0"/>
              </a:rPr>
              <a:t>Vragen</a:t>
            </a:r>
            <a:r>
              <a:rPr lang="en-US" b="1" dirty="0" smtClean="0">
                <a:solidFill>
                  <a:schemeClr val="accent5">
                    <a:lumMod val="50000"/>
                  </a:schemeClr>
                </a:solidFill>
                <a:latin typeface="Arial" panose="020B0604020202020204" pitchFamily="34" charset="0"/>
                <a:cs typeface="Arial" panose="020B0604020202020204" pitchFamily="34" charset="0"/>
              </a:rPr>
              <a:t> </a:t>
            </a:r>
            <a:r>
              <a:rPr lang="en-US" b="1" dirty="0" err="1" smtClean="0">
                <a:solidFill>
                  <a:schemeClr val="accent5">
                    <a:lumMod val="50000"/>
                  </a:schemeClr>
                </a:solidFill>
                <a:latin typeface="Arial" panose="020B0604020202020204" pitchFamily="34" charset="0"/>
                <a:cs typeface="Arial" panose="020B0604020202020204" pitchFamily="34" charset="0"/>
              </a:rPr>
              <a:t>inhoudsdeskundige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pic>
        <p:nvPicPr>
          <p:cNvPr id="7" name="Picture 3">
            <a:extLst>
              <a:ext uri="{FF2B5EF4-FFF2-40B4-BE49-F238E27FC236}">
                <a16:creationId xmlns:a16="http://schemas.microsoft.com/office/drawing/2014/main" id="{9D296C8E-F42F-49A6-B9CA-EBE844DACC3B}"/>
              </a:ext>
            </a:extLst>
          </p:cNvPr>
          <p:cNvPicPr>
            <a:picLocks noChangeAspect="1"/>
          </p:cNvPicPr>
          <p:nvPr/>
        </p:nvPicPr>
        <p:blipFill>
          <a:blip r:embed="rId4"/>
          <a:stretch>
            <a:fillRect/>
          </a:stretch>
        </p:blipFill>
        <p:spPr>
          <a:xfrm>
            <a:off x="8171412" y="3378656"/>
            <a:ext cx="3182388" cy="2798307"/>
          </a:xfrm>
          <a:prstGeom prst="rect">
            <a:avLst/>
          </a:prstGeom>
        </p:spPr>
      </p:pic>
    </p:spTree>
    <p:extLst>
      <p:ext uri="{BB962C8B-B14F-4D97-AF65-F5344CB8AC3E}">
        <p14:creationId xmlns:p14="http://schemas.microsoft.com/office/powerpoint/2010/main" val="4044392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Inventarisatie vragen voor de deskundige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082147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err="1" smtClean="0">
                <a:solidFill>
                  <a:srgbClr val="2B2D6B"/>
                </a:solidFill>
                <a:latin typeface="Arial" charset="0"/>
                <a:ea typeface="Arial" charset="0"/>
                <a:cs typeface="Arial" charset="0"/>
              </a:rPr>
              <a:t>Disclosure</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dirty="0" smtClean="0">
                <a:solidFill>
                  <a:schemeClr val="accent5">
                    <a:lumMod val="50000"/>
                  </a:schemeClr>
                </a:solidFill>
                <a:latin typeface="Arial" charset="0"/>
                <a:ea typeface="Arial" charset="0"/>
                <a:cs typeface="Arial" charset="0"/>
              </a:rPr>
              <a:t>…</a:t>
            </a:r>
          </a:p>
          <a:p>
            <a:endParaRPr lang="en-US" dirty="0">
              <a:solidFill>
                <a:schemeClr val="accent5">
                  <a:lumMod val="50000"/>
                </a:schemeClr>
              </a:solidFill>
              <a:latin typeface="Arial" charset="0"/>
              <a:ea typeface="Arial" charset="0"/>
              <a:cs typeface="Arial" charset="0"/>
            </a:endParaRPr>
          </a:p>
          <a:p>
            <a:r>
              <a:rPr lang="en-US" dirty="0" err="1" smtClean="0">
                <a:solidFill>
                  <a:schemeClr val="accent5">
                    <a:lumMod val="50000"/>
                  </a:schemeClr>
                </a:solidFill>
                <a:latin typeface="Arial" charset="0"/>
                <a:ea typeface="Arial" charset="0"/>
                <a:cs typeface="Arial" charset="0"/>
              </a:rPr>
              <a:t>Wie</a:t>
            </a:r>
            <a:r>
              <a:rPr lang="en-US" dirty="0" smtClean="0">
                <a:solidFill>
                  <a:schemeClr val="accent5">
                    <a:lumMod val="50000"/>
                  </a:schemeClr>
                </a:solidFill>
                <a:latin typeface="Arial" charset="0"/>
                <a:ea typeface="Arial" charset="0"/>
                <a:cs typeface="Arial" charset="0"/>
              </a:rPr>
              <a:t> is </a:t>
            </a:r>
            <a:r>
              <a:rPr lang="en-US" dirty="0" err="1" smtClean="0">
                <a:solidFill>
                  <a:schemeClr val="accent5">
                    <a:lumMod val="50000"/>
                  </a:schemeClr>
                </a:solidFill>
                <a:latin typeface="Arial" charset="0"/>
                <a:ea typeface="Arial" charset="0"/>
                <a:cs typeface="Arial" charset="0"/>
              </a:rPr>
              <a:t>notulist</a:t>
            </a:r>
            <a:r>
              <a:rPr lang="en-US" dirty="0" smtClean="0">
                <a:solidFill>
                  <a:schemeClr val="accent5">
                    <a:lumMod val="50000"/>
                  </a:schemeClr>
                </a:solidFill>
                <a:latin typeface="Arial" charset="0"/>
                <a:ea typeface="Arial" charset="0"/>
                <a:cs typeface="Arial" charset="0"/>
              </a:rPr>
              <a:t>?</a:t>
            </a:r>
            <a:endParaRPr lang="nl-NL" dirty="0">
              <a:solidFill>
                <a:schemeClr val="accent5">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052845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smtClean="0">
                <a:solidFill>
                  <a:srgbClr val="2B2D6B"/>
                </a:solidFill>
                <a:latin typeface="Arial" charset="0"/>
                <a:ea typeface="Arial" charset="0"/>
                <a:cs typeface="Arial" charset="0"/>
              </a:rPr>
              <a:t>Deel 2</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dirty="0">
                <a:solidFill>
                  <a:schemeClr val="accent5">
                    <a:lumMod val="50000"/>
                  </a:schemeClr>
                </a:solidFill>
                <a:latin typeface="Arial" panose="020B0604020202020204" pitchFamily="34" charset="0"/>
                <a:cs typeface="Arial" panose="020B0604020202020204" pitchFamily="34" charset="0"/>
              </a:rPr>
              <a:t>Besluitvorming</a:t>
            </a:r>
          </a:p>
          <a:p>
            <a:endParaRPr lang="nl-NL"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Correcte registratie nieuwe allergieën</a:t>
            </a:r>
          </a:p>
          <a:p>
            <a:endParaRPr lang="nl-NL" sz="2600" dirty="0">
              <a:solidFill>
                <a:schemeClr val="accent5">
                  <a:lumMod val="50000"/>
                </a:schemeClr>
              </a:solidFill>
              <a:latin typeface="Arial" panose="020B0604020202020204" pitchFamily="34" charset="0"/>
              <a:cs typeface="Arial" panose="020B0604020202020204" pitchFamily="34" charset="0"/>
            </a:endParaRPr>
          </a:p>
          <a:p>
            <a:pPr lvl="1"/>
            <a:r>
              <a:rPr lang="nl-NL" dirty="0" err="1">
                <a:solidFill>
                  <a:schemeClr val="accent5">
                    <a:lumMod val="50000"/>
                  </a:schemeClr>
                </a:solidFill>
                <a:latin typeface="Arial" panose="020B0604020202020204" pitchFamily="34" charset="0"/>
                <a:cs typeface="Arial" panose="020B0604020202020204" pitchFamily="34" charset="0"/>
              </a:rPr>
              <a:t>Ontlabelen</a:t>
            </a:r>
            <a:r>
              <a:rPr lang="nl-NL" dirty="0">
                <a:solidFill>
                  <a:schemeClr val="accent5">
                    <a:lumMod val="50000"/>
                  </a:schemeClr>
                </a:solidFill>
                <a:latin typeface="Arial" panose="020B0604020202020204" pitchFamily="34" charset="0"/>
                <a:cs typeface="Arial" panose="020B0604020202020204" pitchFamily="34" charset="0"/>
              </a:rPr>
              <a:t> verkeerde/onterechte registraties</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42629741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300558" cy="995915"/>
          </a:xfrm>
        </p:spPr>
        <p:txBody>
          <a:bodyPr>
            <a:normAutofit fontScale="90000"/>
          </a:bodyPr>
          <a:lstStyle/>
          <a:p>
            <a:r>
              <a:rPr lang="nl-NL" b="1" dirty="0" smtClean="0">
                <a:solidFill>
                  <a:srgbClr val="2B2D6B"/>
                </a:solidFill>
                <a:latin typeface="Arial" charset="0"/>
                <a:ea typeface="Arial" charset="0"/>
                <a:cs typeface="Arial" charset="0"/>
              </a:rPr>
              <a:t>Doelen van de allergie anamnese</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462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dirty="0">
                <a:solidFill>
                  <a:schemeClr val="accent5">
                    <a:lumMod val="50000"/>
                  </a:schemeClr>
                </a:solidFill>
                <a:latin typeface="Arial" panose="020B0604020202020204" pitchFamily="34" charset="0"/>
                <a:cs typeface="Arial" panose="020B0604020202020204" pitchFamily="34" charset="0"/>
              </a:rPr>
              <a:t>Bepalen van het mechanisme </a:t>
            </a:r>
          </a:p>
          <a:p>
            <a:pPr lvl="1"/>
            <a:r>
              <a:rPr lang="nl-NL" dirty="0" err="1">
                <a:solidFill>
                  <a:schemeClr val="accent5">
                    <a:lumMod val="50000"/>
                  </a:schemeClr>
                </a:solidFill>
                <a:latin typeface="Arial" panose="020B0604020202020204" pitchFamily="34" charset="0"/>
                <a:cs typeface="Arial" panose="020B0604020202020204" pitchFamily="34" charset="0"/>
              </a:rPr>
              <a:t>immediate</a:t>
            </a:r>
            <a:r>
              <a:rPr lang="nl-NL" dirty="0">
                <a:solidFill>
                  <a:schemeClr val="accent5">
                    <a:lumMod val="50000"/>
                  </a:schemeClr>
                </a:solidFill>
                <a:latin typeface="Arial" panose="020B0604020202020204" pitchFamily="34" charset="0"/>
                <a:cs typeface="Arial" panose="020B0604020202020204" pitchFamily="34" charset="0"/>
              </a:rPr>
              <a:t> of </a:t>
            </a:r>
            <a:r>
              <a:rPr lang="nl-NL" dirty="0" err="1">
                <a:solidFill>
                  <a:schemeClr val="accent5">
                    <a:lumMod val="50000"/>
                  </a:schemeClr>
                </a:solidFill>
                <a:latin typeface="Arial" panose="020B0604020202020204" pitchFamily="34" charset="0"/>
                <a:cs typeface="Arial" panose="020B0604020202020204" pitchFamily="34" charset="0"/>
              </a:rPr>
              <a:t>delayed</a:t>
            </a:r>
            <a:r>
              <a:rPr lang="nl-NL" dirty="0">
                <a:solidFill>
                  <a:schemeClr val="accent5">
                    <a:lumMod val="50000"/>
                  </a:schemeClr>
                </a:solidFill>
                <a:latin typeface="Arial" panose="020B0604020202020204" pitchFamily="34" charset="0"/>
                <a:cs typeface="Arial" panose="020B0604020202020204" pitchFamily="34" charset="0"/>
              </a:rPr>
              <a:t> type</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Het bepalen van de ernst van de reactie </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Het risico op herhaling van de reactie bij nieuwe blootstelling inschatten</a:t>
            </a:r>
          </a:p>
          <a:p>
            <a:endParaRPr lang="en-US" dirty="0" smtClean="0">
              <a:latin typeface="Arial" charset="0"/>
              <a:ea typeface="Arial" charset="0"/>
              <a:cs typeface="Arial"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1597927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err="1" smtClean="0">
                <a:solidFill>
                  <a:srgbClr val="2B2D6B"/>
                </a:solidFill>
                <a:latin typeface="Arial" charset="0"/>
                <a:ea typeface="Arial" charset="0"/>
                <a:cs typeface="Arial" charset="0"/>
              </a:rPr>
              <a:t>Immediate</a:t>
            </a:r>
            <a:r>
              <a:rPr lang="nl-NL" b="1" dirty="0" smtClean="0">
                <a:solidFill>
                  <a:srgbClr val="2B2D6B"/>
                </a:solidFill>
                <a:latin typeface="Arial" charset="0"/>
                <a:ea typeface="Arial" charset="0"/>
                <a:cs typeface="Arial" charset="0"/>
              </a:rPr>
              <a:t> versus </a:t>
            </a:r>
            <a:r>
              <a:rPr lang="nl-NL" b="1" dirty="0" err="1" smtClean="0">
                <a:solidFill>
                  <a:srgbClr val="2B2D6B"/>
                </a:solidFill>
                <a:latin typeface="Arial" charset="0"/>
                <a:ea typeface="Arial" charset="0"/>
                <a:cs typeface="Arial" charset="0"/>
              </a:rPr>
              <a:t>delayed</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aphicFrame>
        <p:nvGraphicFramePr>
          <p:cNvPr id="6" name="Table 5">
            <a:extLst>
              <a:ext uri="{FF2B5EF4-FFF2-40B4-BE49-F238E27FC236}">
                <a16:creationId xmlns:a16="http://schemas.microsoft.com/office/drawing/2014/main" id="{A0F900F4-55D1-4FAC-B33F-38CD45BD4F32}"/>
              </a:ext>
            </a:extLst>
          </p:cNvPr>
          <p:cNvGraphicFramePr>
            <a:graphicFrameLocks noGrp="1"/>
          </p:cNvGraphicFramePr>
          <p:nvPr>
            <p:extLst>
              <p:ext uri="{D42A27DB-BD31-4B8C-83A1-F6EECF244321}">
                <p14:modId xmlns:p14="http://schemas.microsoft.com/office/powerpoint/2010/main" val="3083437935"/>
              </p:ext>
            </p:extLst>
          </p:nvPr>
        </p:nvGraphicFramePr>
        <p:xfrm>
          <a:off x="1678329" y="1632899"/>
          <a:ext cx="7776864" cy="4637808"/>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3833379045"/>
                    </a:ext>
                  </a:extLst>
                </a:gridCol>
                <a:gridCol w="3045939">
                  <a:extLst>
                    <a:ext uri="{9D8B030D-6E8A-4147-A177-3AD203B41FA5}">
                      <a16:colId xmlns:a16="http://schemas.microsoft.com/office/drawing/2014/main" val="2183418529"/>
                    </a:ext>
                  </a:extLst>
                </a:gridCol>
                <a:gridCol w="2138637">
                  <a:extLst>
                    <a:ext uri="{9D8B030D-6E8A-4147-A177-3AD203B41FA5}">
                      <a16:colId xmlns:a16="http://schemas.microsoft.com/office/drawing/2014/main" val="2466562299"/>
                    </a:ext>
                  </a:extLst>
                </a:gridCol>
              </a:tblGrid>
              <a:tr h="480204">
                <a:tc>
                  <a:txBody>
                    <a:bodyPr/>
                    <a:lstStyle/>
                    <a:p>
                      <a:r>
                        <a:rPr lang="nl-NL" sz="2000" noProof="0" dirty="0" smtClean="0">
                          <a:latin typeface="Arial" panose="020B0604020202020204" pitchFamily="34" charset="0"/>
                          <a:cs typeface="Arial" panose="020B0604020202020204" pitchFamily="34" charset="0"/>
                        </a:rPr>
                        <a:t>Kenmerken</a:t>
                      </a:r>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Immediate</a:t>
                      </a:r>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Delayed</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2147499"/>
                  </a:ext>
                </a:extLst>
              </a:tr>
              <a:tr h="840357">
                <a:tc>
                  <a:txBody>
                    <a:bodyPr/>
                    <a:lstStyle/>
                    <a:p>
                      <a:r>
                        <a:rPr lang="nl-NL" sz="2000" noProof="0" dirty="0" smtClean="0">
                          <a:latin typeface="Arial" panose="020B0604020202020204" pitchFamily="34" charset="0"/>
                          <a:cs typeface="Arial" panose="020B0604020202020204" pitchFamily="34" charset="0"/>
                        </a:rPr>
                        <a:t>Ontstaan</a:t>
                      </a:r>
                      <a:endParaRPr lang="nl-NL" sz="2000" noProof="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&lt; 1 uur</a:t>
                      </a:r>
                    </a:p>
                    <a:p>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&gt; 6 uur</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3101938"/>
                  </a:ext>
                </a:extLst>
              </a:tr>
              <a:tr h="2641119">
                <a:tc>
                  <a:txBody>
                    <a:bodyPr/>
                    <a:lstStyle/>
                    <a:p>
                      <a:r>
                        <a:rPr lang="nl-NL" sz="2000" noProof="0" dirty="0" smtClean="0">
                          <a:latin typeface="Arial" panose="020B0604020202020204" pitchFamily="34" charset="0"/>
                          <a:cs typeface="Arial" panose="020B0604020202020204" pitchFamily="34" charset="0"/>
                        </a:rPr>
                        <a:t>Symptomen</a:t>
                      </a:r>
                      <a:endParaRPr lang="nl-NL" sz="2000" noProof="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Urticaria/ angio-oedeem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Hypotensie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noProof="0" dirty="0" smtClean="0">
                          <a:latin typeface="Arial" panose="020B0604020202020204" pitchFamily="34" charset="0"/>
                          <a:cs typeface="Arial" panose="020B0604020202020204" pitchFamily="34" charset="0"/>
                        </a:rPr>
                        <a:t>Bronchoconstrictie</a:t>
                      </a:r>
                    </a:p>
                    <a:p>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Divers</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8678540"/>
                  </a:ext>
                </a:extLst>
              </a:tr>
              <a:tr h="676128">
                <a:tc>
                  <a:txBody>
                    <a:bodyPr/>
                    <a:lstStyle/>
                    <a:p>
                      <a:r>
                        <a:rPr lang="nl-NL" sz="2000" noProof="0" dirty="0" smtClean="0">
                          <a:latin typeface="Arial" panose="020B0604020202020204" pitchFamily="34" charset="0"/>
                          <a:cs typeface="Arial" panose="020B0604020202020204" pitchFamily="34" charset="0"/>
                        </a:rPr>
                        <a:t>Herstel</a:t>
                      </a:r>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&lt; 24 uur</a:t>
                      </a:r>
                      <a:endParaRPr lang="nl-NL" sz="2000" noProof="0" dirty="0">
                        <a:latin typeface="Arial" panose="020B0604020202020204" pitchFamily="34" charset="0"/>
                        <a:cs typeface="Arial" panose="020B0604020202020204" pitchFamily="34" charset="0"/>
                      </a:endParaRPr>
                    </a:p>
                  </a:txBody>
                  <a:tcPr/>
                </a:tc>
                <a:tc>
                  <a:txBody>
                    <a:bodyPr/>
                    <a:lstStyle/>
                    <a:p>
                      <a:r>
                        <a:rPr lang="nl-NL" sz="2000" noProof="0" dirty="0" smtClean="0">
                          <a:latin typeface="Arial" panose="020B0604020202020204" pitchFamily="34" charset="0"/>
                          <a:cs typeface="Arial" panose="020B0604020202020204" pitchFamily="34" charset="0"/>
                        </a:rPr>
                        <a:t>Dagen tot weken</a:t>
                      </a:r>
                      <a:endParaRPr lang="nl-NL" sz="20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09229667"/>
                  </a:ext>
                </a:extLst>
              </a:tr>
            </a:tbl>
          </a:graphicData>
        </a:graphic>
      </p:graphicFrame>
    </p:spTree>
    <p:extLst>
      <p:ext uri="{BB962C8B-B14F-4D97-AF65-F5344CB8AC3E}">
        <p14:creationId xmlns:p14="http://schemas.microsoft.com/office/powerpoint/2010/main" val="4064498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Individuele afwegingen</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dirty="0"/>
          </a:p>
        </p:txBody>
      </p:sp>
      <p:pic>
        <p:nvPicPr>
          <p:cNvPr id="6" name="Graphic 6" descr="Scales of justice">
            <a:extLst>
              <a:ext uri="{FF2B5EF4-FFF2-40B4-BE49-F238E27FC236}">
                <a16:creationId xmlns:a16="http://schemas.microsoft.com/office/drawing/2014/main" id="{0B17577C-9C20-4F8C-8E1A-9C9D223669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53355" y="1541782"/>
            <a:ext cx="4273624" cy="4273624"/>
          </a:xfrm>
          <a:prstGeom prst="rect">
            <a:avLst/>
          </a:prstGeom>
        </p:spPr>
      </p:pic>
      <p:sp>
        <p:nvSpPr>
          <p:cNvPr id="7" name="TextBox 11">
            <a:extLst>
              <a:ext uri="{FF2B5EF4-FFF2-40B4-BE49-F238E27FC236}">
                <a16:creationId xmlns:a16="http://schemas.microsoft.com/office/drawing/2014/main" id="{E6A0B4F4-A4C8-48E0-AF27-14D850F06976}"/>
              </a:ext>
            </a:extLst>
          </p:cNvPr>
          <p:cNvSpPr txBox="1"/>
          <p:nvPr/>
        </p:nvSpPr>
        <p:spPr>
          <a:xfrm>
            <a:off x="2381376" y="2804485"/>
            <a:ext cx="2160240" cy="2862322"/>
          </a:xfrm>
          <a:prstGeom prst="rect">
            <a:avLst/>
          </a:prstGeom>
          <a:noFill/>
        </p:spPr>
        <p:txBody>
          <a:bodyPr wrap="square" rtlCol="0">
            <a:spAutoFit/>
          </a:bodyPr>
          <a:lstStyle/>
          <a:p>
            <a:r>
              <a:rPr lang="nl-NL" sz="2000" dirty="0" smtClean="0">
                <a:solidFill>
                  <a:schemeClr val="accent5">
                    <a:lumMod val="50000"/>
                  </a:schemeClr>
                </a:solidFill>
                <a:latin typeface="Arial" panose="020B0604020202020204" pitchFamily="34" charset="0"/>
                <a:cs typeface="Arial" panose="020B0604020202020204" pitchFamily="34" charset="0"/>
              </a:rPr>
              <a:t>Ernst ziekte &amp; effectiviteit 2de keuze AB</a:t>
            </a:r>
          </a:p>
          <a:p>
            <a:endParaRPr lang="nl-NL" sz="2000" dirty="0" smtClean="0">
              <a:solidFill>
                <a:schemeClr val="accent5">
                  <a:lumMod val="50000"/>
                </a:schemeClr>
              </a:solidFill>
              <a:latin typeface="Arial" panose="020B0604020202020204" pitchFamily="34" charset="0"/>
              <a:cs typeface="Arial" panose="020B0604020202020204" pitchFamily="34" charset="0"/>
            </a:endParaRPr>
          </a:p>
          <a:p>
            <a:r>
              <a:rPr lang="nl-NL" sz="2000" dirty="0" smtClean="0">
                <a:solidFill>
                  <a:schemeClr val="accent5">
                    <a:lumMod val="50000"/>
                  </a:schemeClr>
                </a:solidFill>
                <a:latin typeface="Arial" panose="020B0604020202020204" pitchFamily="34" charset="0"/>
                <a:cs typeface="Arial" panose="020B0604020202020204" pitchFamily="34" charset="0"/>
              </a:rPr>
              <a:t>Toxiciteit 2de keuze AB</a:t>
            </a:r>
          </a:p>
          <a:p>
            <a:endParaRPr lang="nl-NL" sz="2000" dirty="0" smtClean="0">
              <a:solidFill>
                <a:schemeClr val="accent5">
                  <a:lumMod val="50000"/>
                </a:schemeClr>
              </a:solidFill>
              <a:latin typeface="Arial" panose="020B0604020202020204" pitchFamily="34" charset="0"/>
              <a:cs typeface="Arial" panose="020B0604020202020204" pitchFamily="34" charset="0"/>
            </a:endParaRPr>
          </a:p>
          <a:p>
            <a:r>
              <a:rPr lang="nl-NL" sz="2000" dirty="0" smtClean="0">
                <a:solidFill>
                  <a:schemeClr val="accent5">
                    <a:lumMod val="50000"/>
                  </a:schemeClr>
                </a:solidFill>
                <a:latin typeface="Arial" panose="020B0604020202020204" pitchFamily="34" charset="0"/>
                <a:cs typeface="Arial" panose="020B0604020202020204" pitchFamily="34" charset="0"/>
              </a:rPr>
              <a:t>Toedieningsroute 2de keuze</a:t>
            </a:r>
            <a:endParaRPr lang="nl-NL" sz="2000" dirty="0">
              <a:solidFill>
                <a:schemeClr val="accent5">
                  <a:lumMod val="50000"/>
                </a:schemeClr>
              </a:solidFill>
              <a:latin typeface="Arial" panose="020B0604020202020204" pitchFamily="34" charset="0"/>
              <a:cs typeface="Arial" panose="020B0604020202020204" pitchFamily="34" charset="0"/>
            </a:endParaRPr>
          </a:p>
        </p:txBody>
      </p:sp>
      <p:sp>
        <p:nvSpPr>
          <p:cNvPr id="9" name="TextBox 12">
            <a:extLst>
              <a:ext uri="{FF2B5EF4-FFF2-40B4-BE49-F238E27FC236}">
                <a16:creationId xmlns:a16="http://schemas.microsoft.com/office/drawing/2014/main" id="{08B1F4DF-7842-4049-B34F-4A45B16C0639}"/>
              </a:ext>
            </a:extLst>
          </p:cNvPr>
          <p:cNvSpPr txBox="1"/>
          <p:nvPr/>
        </p:nvSpPr>
        <p:spPr>
          <a:xfrm>
            <a:off x="8724578" y="3174060"/>
            <a:ext cx="2389348" cy="1323439"/>
          </a:xfrm>
          <a:prstGeom prst="rect">
            <a:avLst/>
          </a:prstGeom>
          <a:noFill/>
        </p:spPr>
        <p:txBody>
          <a:bodyPr wrap="square" rtlCol="0">
            <a:spAutoFit/>
          </a:bodyPr>
          <a:lstStyle/>
          <a:p>
            <a:r>
              <a:rPr lang="nl-NL" sz="2000" dirty="0" smtClean="0">
                <a:solidFill>
                  <a:schemeClr val="accent5">
                    <a:lumMod val="50000"/>
                  </a:schemeClr>
                </a:solidFill>
                <a:latin typeface="Arial" panose="020B0604020202020204" pitchFamily="34" charset="0"/>
                <a:cs typeface="Arial" panose="020B0604020202020204" pitchFamily="34" charset="0"/>
              </a:rPr>
              <a:t>Risico op reactie</a:t>
            </a:r>
          </a:p>
          <a:p>
            <a:endParaRPr lang="nl-NL" sz="2000" dirty="0" smtClean="0">
              <a:solidFill>
                <a:schemeClr val="accent5">
                  <a:lumMod val="50000"/>
                </a:schemeClr>
              </a:solidFill>
              <a:latin typeface="Arial" panose="020B0604020202020204" pitchFamily="34" charset="0"/>
              <a:cs typeface="Arial" panose="020B0604020202020204" pitchFamily="34" charset="0"/>
            </a:endParaRPr>
          </a:p>
          <a:p>
            <a:r>
              <a:rPr lang="nl-NL" sz="2000" dirty="0" smtClean="0">
                <a:solidFill>
                  <a:schemeClr val="accent5">
                    <a:lumMod val="50000"/>
                  </a:schemeClr>
                </a:solidFill>
                <a:latin typeface="Arial" panose="020B0604020202020204" pitchFamily="34" charset="0"/>
                <a:cs typeface="Arial" panose="020B0604020202020204" pitchFamily="34" charset="0"/>
              </a:rPr>
              <a:t>Risico op </a:t>
            </a:r>
            <a:r>
              <a:rPr lang="nl-NL" sz="2000" u="sng" dirty="0" smtClean="0">
                <a:solidFill>
                  <a:schemeClr val="accent5">
                    <a:lumMod val="50000"/>
                  </a:schemeClr>
                </a:solidFill>
                <a:latin typeface="Arial" panose="020B0604020202020204" pitchFamily="34" charset="0"/>
                <a:cs typeface="Arial" panose="020B0604020202020204" pitchFamily="34" charset="0"/>
              </a:rPr>
              <a:t>ernstige</a:t>
            </a:r>
            <a:r>
              <a:rPr lang="nl-NL" sz="2000" dirty="0" smtClean="0">
                <a:solidFill>
                  <a:schemeClr val="accent5">
                    <a:lumMod val="50000"/>
                  </a:schemeClr>
                </a:solidFill>
                <a:latin typeface="Arial" panose="020B0604020202020204" pitchFamily="34" charset="0"/>
                <a:cs typeface="Arial" panose="020B0604020202020204" pitchFamily="34" charset="0"/>
              </a:rPr>
              <a:t> allergische reactie</a:t>
            </a:r>
            <a:endParaRPr lang="nl-NL" sz="20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8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Allergie-anamnese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pic>
        <p:nvPicPr>
          <p:cNvPr id="6" name="Picture 3">
            <a:extLst>
              <a:ext uri="{FF2B5EF4-FFF2-40B4-BE49-F238E27FC236}">
                <a16:creationId xmlns:a16="http://schemas.microsoft.com/office/drawing/2014/main" id="{4828F412-F921-4D3D-A3A2-FE4414D6D41E}"/>
              </a:ext>
            </a:extLst>
          </p:cNvPr>
          <p:cNvPicPr>
            <a:picLocks noChangeAspect="1"/>
          </p:cNvPicPr>
          <p:nvPr/>
        </p:nvPicPr>
        <p:blipFill rotWithShape="1">
          <a:blip r:embed="rId4"/>
          <a:srcRect l="16138" t="18500" r="41338" b="10101"/>
          <a:stretch/>
        </p:blipFill>
        <p:spPr>
          <a:xfrm>
            <a:off x="1678329" y="1503898"/>
            <a:ext cx="7775698" cy="4895810"/>
          </a:xfrm>
          <a:prstGeom prst="rect">
            <a:avLst/>
          </a:prstGeom>
          <a:ln w="34925">
            <a:solidFill>
              <a:schemeClr val="accent5"/>
            </a:solidFill>
          </a:ln>
          <a:effectLst/>
        </p:spPr>
      </p:pic>
    </p:spTree>
    <p:extLst>
      <p:ext uri="{BB962C8B-B14F-4D97-AF65-F5344CB8AC3E}">
        <p14:creationId xmlns:p14="http://schemas.microsoft.com/office/powerpoint/2010/main" val="1842574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
        <p:nvSpPr>
          <p:cNvPr id="6" name="Titel 5"/>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638C79F3-967A-4472-90BA-FB61AB90CD60}"/>
              </a:ext>
            </a:extLst>
          </p:cNvPr>
          <p:cNvPicPr>
            <a:picLocks noChangeAspect="1"/>
          </p:cNvPicPr>
          <p:nvPr/>
        </p:nvPicPr>
        <p:blipFill>
          <a:blip r:embed="rId4"/>
          <a:stretch>
            <a:fillRect/>
          </a:stretch>
        </p:blipFill>
        <p:spPr>
          <a:xfrm>
            <a:off x="1678329" y="365125"/>
            <a:ext cx="8556182" cy="6120680"/>
          </a:xfrm>
          <a:prstGeom prst="rect">
            <a:avLst/>
          </a:prstGeom>
        </p:spPr>
      </p:pic>
    </p:spTree>
    <p:extLst>
      <p:ext uri="{BB962C8B-B14F-4D97-AF65-F5344CB8AC3E}">
        <p14:creationId xmlns:p14="http://schemas.microsoft.com/office/powerpoint/2010/main" val="21879228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
        <p:nvSpPr>
          <p:cNvPr id="6" name="Titel 5"/>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638C79F3-967A-4472-90BA-FB61AB90CD60}"/>
              </a:ext>
            </a:extLst>
          </p:cNvPr>
          <p:cNvPicPr>
            <a:picLocks noChangeAspect="1"/>
          </p:cNvPicPr>
          <p:nvPr/>
        </p:nvPicPr>
        <p:blipFill rotWithShape="1">
          <a:blip r:embed="rId4"/>
          <a:srcRect t="27460" r="55996" b="15038"/>
          <a:stretch/>
        </p:blipFill>
        <p:spPr>
          <a:xfrm>
            <a:off x="1939004" y="365125"/>
            <a:ext cx="6624736" cy="6192688"/>
          </a:xfrm>
          <a:prstGeom prst="rect">
            <a:avLst/>
          </a:prstGeom>
        </p:spPr>
      </p:pic>
    </p:spTree>
    <p:extLst>
      <p:ext uri="{BB962C8B-B14F-4D97-AF65-F5344CB8AC3E}">
        <p14:creationId xmlns:p14="http://schemas.microsoft.com/office/powerpoint/2010/main" val="2111283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
        <p:nvSpPr>
          <p:cNvPr id="6" name="Titel 5"/>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638C79F3-967A-4472-90BA-FB61AB90CD60}"/>
              </a:ext>
            </a:extLst>
          </p:cNvPr>
          <p:cNvPicPr>
            <a:picLocks noChangeAspect="1"/>
          </p:cNvPicPr>
          <p:nvPr/>
        </p:nvPicPr>
        <p:blipFill rotWithShape="1">
          <a:blip r:embed="rId4"/>
          <a:srcRect l="42921" t="25294" b="14706"/>
          <a:stretch/>
        </p:blipFill>
        <p:spPr>
          <a:xfrm>
            <a:off x="1678329" y="511559"/>
            <a:ext cx="7776864" cy="5847899"/>
          </a:xfrm>
          <a:prstGeom prst="rect">
            <a:avLst/>
          </a:prstGeom>
        </p:spPr>
      </p:pic>
    </p:spTree>
    <p:extLst>
      <p:ext uri="{BB962C8B-B14F-4D97-AF65-F5344CB8AC3E}">
        <p14:creationId xmlns:p14="http://schemas.microsoft.com/office/powerpoint/2010/main" val="4090407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Dossier analyse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953112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Leerpunten tot zover</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pic>
        <p:nvPicPr>
          <p:cNvPr id="6" name="Picture 2"/>
          <p:cNvPicPr>
            <a:picLocks noGrp="1" noChangeAspect="1"/>
          </p:cNvPicPr>
          <p:nvPr>
            <p:ph idx="1"/>
          </p:nvPr>
        </p:nvPicPr>
        <p:blipFill>
          <a:blip r:embed="rId4"/>
          <a:stretch>
            <a:fillRect/>
          </a:stretch>
        </p:blipFill>
        <p:spPr>
          <a:xfrm>
            <a:off x="3000375" y="2648744"/>
            <a:ext cx="6191250" cy="2705100"/>
          </a:xfrm>
          <a:prstGeom prst="rect">
            <a:avLst/>
          </a:prstGeom>
        </p:spPr>
      </p:pic>
    </p:spTree>
    <p:extLst>
      <p:ext uri="{BB962C8B-B14F-4D97-AF65-F5344CB8AC3E}">
        <p14:creationId xmlns:p14="http://schemas.microsoft.com/office/powerpoint/2010/main" val="3879772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smtClean="0">
                <a:solidFill>
                  <a:srgbClr val="2B2D6B"/>
                </a:solidFill>
                <a:latin typeface="Arial" charset="0"/>
                <a:ea typeface="Arial" charset="0"/>
                <a:cs typeface="Arial" charset="0"/>
              </a:rPr>
              <a:t>Dankwoord</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pPr marL="0" indent="0">
              <a:buNone/>
            </a:pPr>
            <a:r>
              <a:rPr lang="nl-NL" dirty="0">
                <a:solidFill>
                  <a:schemeClr val="accent5">
                    <a:lumMod val="50000"/>
                  </a:schemeClr>
                </a:solidFill>
                <a:latin typeface="Arial" panose="020B0604020202020204" pitchFamily="34" charset="0"/>
                <a:cs typeface="Arial" panose="020B0604020202020204" pitchFamily="34" charset="0"/>
              </a:rPr>
              <a:t>Dit FTO is gebaseerd op een FTO voor huisartsen.</a:t>
            </a:r>
          </a:p>
          <a:p>
            <a:pPr marL="0" indent="0">
              <a:buNone/>
            </a:pPr>
            <a:endParaRPr lang="nl-NL" dirty="0">
              <a:solidFill>
                <a:schemeClr val="accent5">
                  <a:lumMod val="50000"/>
                </a:schemeClr>
              </a:solidFill>
              <a:latin typeface="Arial" panose="020B0604020202020204" pitchFamily="34" charset="0"/>
              <a:cs typeface="Arial" panose="020B0604020202020204" pitchFamily="34" charset="0"/>
            </a:endParaRPr>
          </a:p>
          <a:p>
            <a:pPr marL="0" indent="0">
              <a:buNone/>
            </a:pPr>
            <a:r>
              <a:rPr lang="nl-NL" dirty="0">
                <a:solidFill>
                  <a:schemeClr val="accent5">
                    <a:lumMod val="50000"/>
                  </a:schemeClr>
                </a:solidFill>
                <a:latin typeface="Arial" panose="020B0604020202020204" pitchFamily="34" charset="0"/>
                <a:cs typeface="Arial" panose="020B0604020202020204" pitchFamily="34" charset="0"/>
              </a:rPr>
              <a:t>Bij de ontwikkeling van dit FTO is gebruik gemaakt van een eerder FTO format van de vakgroep huisartsgeneeskunde Maastricht, in opdracht van het Limburgs Infectiepreventie en ABR Zorgnetwerk (LINK).</a:t>
            </a:r>
          </a:p>
          <a:p>
            <a:pPr marL="0" indent="0">
              <a:buNone/>
            </a:pPr>
            <a:endParaRPr lang="nl-NL" dirty="0">
              <a:latin typeface="Arial" charset="0"/>
              <a:ea typeface="Arial" charset="0"/>
              <a:cs typeface="Arial" charset="0"/>
            </a:endParaRPr>
          </a:p>
        </p:txBody>
      </p:sp>
    </p:spTree>
    <p:extLst>
      <p:ext uri="{BB962C8B-B14F-4D97-AF65-F5344CB8AC3E}">
        <p14:creationId xmlns:p14="http://schemas.microsoft.com/office/powerpoint/2010/main" val="117606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Bespreken casuïstiek:</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lnSpcReduction="10000"/>
          </a:bodyPr>
          <a:lstStyle/>
          <a:p>
            <a:r>
              <a:rPr lang="nl-NL" dirty="0">
                <a:solidFill>
                  <a:schemeClr val="accent5">
                    <a:lumMod val="50000"/>
                  </a:schemeClr>
                </a:solidFill>
                <a:latin typeface="Arial" panose="020B0604020202020204" pitchFamily="34" charset="0"/>
                <a:cs typeface="Arial" panose="020B0604020202020204" pitchFamily="34" charset="0"/>
              </a:rPr>
              <a:t>Bespreking middels beslisboom</a:t>
            </a:r>
          </a:p>
          <a:p>
            <a:pPr lvl="1"/>
            <a:r>
              <a:rPr lang="nl-NL" dirty="0" err="1">
                <a:solidFill>
                  <a:schemeClr val="accent5">
                    <a:lumMod val="50000"/>
                  </a:schemeClr>
                </a:solidFill>
                <a:latin typeface="Arial" panose="020B0604020202020204" pitchFamily="34" charset="0"/>
                <a:cs typeface="Arial" panose="020B0604020202020204" pitchFamily="34" charset="0"/>
              </a:rPr>
              <a:t>Immediate</a:t>
            </a:r>
            <a:r>
              <a:rPr lang="nl-NL" dirty="0">
                <a:solidFill>
                  <a:schemeClr val="accent5">
                    <a:lumMod val="50000"/>
                  </a:schemeClr>
                </a:solidFill>
                <a:latin typeface="Arial" panose="020B0604020202020204" pitchFamily="34" charset="0"/>
                <a:cs typeface="Arial" panose="020B0604020202020204" pitchFamily="34" charset="0"/>
              </a:rPr>
              <a:t> of </a:t>
            </a:r>
            <a:r>
              <a:rPr lang="nl-NL" dirty="0" err="1">
                <a:solidFill>
                  <a:schemeClr val="accent5">
                    <a:lumMod val="50000"/>
                  </a:schemeClr>
                </a:solidFill>
                <a:latin typeface="Arial" panose="020B0604020202020204" pitchFamily="34" charset="0"/>
                <a:cs typeface="Arial" panose="020B0604020202020204" pitchFamily="34" charset="0"/>
              </a:rPr>
              <a:t>delayed</a:t>
            </a:r>
            <a:r>
              <a:rPr lang="nl-NL" dirty="0">
                <a:solidFill>
                  <a:schemeClr val="accent5">
                    <a:lumMod val="50000"/>
                  </a:schemeClr>
                </a:solidFill>
                <a:latin typeface="Arial" panose="020B0604020202020204" pitchFamily="34" charset="0"/>
                <a:cs typeface="Arial" panose="020B0604020202020204" pitchFamily="34" charset="0"/>
              </a:rPr>
              <a:t> type</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Het bepalen van de ernst van de reactie </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Het risico op herhaling van de reactie bij nieuwe blootstelling inschatten</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Wat viel op aan registraties?</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Wat wil je voorleggen aan de groep? </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2900053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Conclusies – algemeen </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dirty="0">
                <a:solidFill>
                  <a:schemeClr val="accent5">
                    <a:lumMod val="50000"/>
                  </a:schemeClr>
                </a:solidFill>
                <a:latin typeface="Arial" panose="020B0604020202020204" pitchFamily="34" charset="0"/>
                <a:cs typeface="Arial" panose="020B0604020202020204" pitchFamily="34" charset="0"/>
              </a:rPr>
              <a:t>Relevante gegevens missen:</a:t>
            </a:r>
          </a:p>
          <a:p>
            <a:pPr lvl="1"/>
            <a:r>
              <a:rPr lang="nl-NL" dirty="0">
                <a:solidFill>
                  <a:schemeClr val="accent5">
                    <a:lumMod val="50000"/>
                  </a:schemeClr>
                </a:solidFill>
                <a:latin typeface="Arial" panose="020B0604020202020204" pitchFamily="34" charset="0"/>
                <a:cs typeface="Arial" panose="020B0604020202020204" pitchFamily="34" charset="0"/>
              </a:rPr>
              <a:t>Specifieke antibioticum</a:t>
            </a:r>
          </a:p>
          <a:p>
            <a:pPr lvl="1"/>
            <a:r>
              <a:rPr lang="nl-NL" dirty="0">
                <a:solidFill>
                  <a:schemeClr val="accent5">
                    <a:lumMod val="50000"/>
                  </a:schemeClr>
                </a:solidFill>
                <a:latin typeface="Arial" panose="020B0604020202020204" pitchFamily="34" charset="0"/>
                <a:cs typeface="Arial" panose="020B0604020202020204" pitchFamily="34" charset="0"/>
              </a:rPr>
              <a:t>Tijdsbeloop van klachten</a:t>
            </a:r>
          </a:p>
          <a:p>
            <a:pPr lvl="1"/>
            <a:r>
              <a:rPr lang="nl-NL" dirty="0">
                <a:solidFill>
                  <a:schemeClr val="accent5">
                    <a:lumMod val="50000"/>
                  </a:schemeClr>
                </a:solidFill>
                <a:latin typeface="Arial" panose="020B0604020202020204" pitchFamily="34" charset="0"/>
                <a:cs typeface="Arial" panose="020B0604020202020204" pitchFamily="34" charset="0"/>
              </a:rPr>
              <a:t>Symptomen</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Op basis van label meestal type &amp; ernst allergie onduidelijk</a:t>
            </a:r>
          </a:p>
          <a:p>
            <a:endParaRPr lang="nl-NL" dirty="0">
              <a:solidFill>
                <a:schemeClr val="accent5">
                  <a:lumMod val="50000"/>
                </a:schemeClr>
              </a:solidFill>
              <a:latin typeface="Arial" panose="020B0604020202020204" pitchFamily="34" charset="0"/>
              <a:cs typeface="Arial" panose="020B0604020202020204" pitchFamily="34" charset="0"/>
            </a:endParaRPr>
          </a:p>
          <a:p>
            <a:r>
              <a:rPr lang="nl-NL" dirty="0">
                <a:solidFill>
                  <a:schemeClr val="accent5">
                    <a:lumMod val="50000"/>
                  </a:schemeClr>
                </a:solidFill>
                <a:latin typeface="Arial" panose="020B0604020202020204" pitchFamily="34" charset="0"/>
                <a:cs typeface="Arial" panose="020B0604020202020204" pitchFamily="34" charset="0"/>
              </a:rPr>
              <a:t>Communicatie naar andere zorgverleners een probleem</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2948995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en-US" b="1" dirty="0" err="1" smtClean="0">
                <a:solidFill>
                  <a:schemeClr val="accent5">
                    <a:lumMod val="50000"/>
                  </a:schemeClr>
                </a:solidFill>
                <a:latin typeface="Arial" panose="020B0604020202020204" pitchFamily="34" charset="0"/>
                <a:ea typeface="Arial" charset="0"/>
                <a:cs typeface="Arial" panose="020B0604020202020204" pitchFamily="34" charset="0"/>
              </a:rPr>
              <a:t>Verspreiding</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6" name="Tekstvak 5"/>
          <p:cNvSpPr txBox="1"/>
          <p:nvPr/>
        </p:nvSpPr>
        <p:spPr>
          <a:xfrm>
            <a:off x="1678329" y="1259783"/>
            <a:ext cx="3770482" cy="1446550"/>
          </a:xfrm>
          <a:prstGeom prst="rect">
            <a:avLst/>
          </a:prstGeom>
          <a:noFill/>
        </p:spPr>
        <p:txBody>
          <a:bodyPr wrap="square" rtlCol="0">
            <a:spAutoFit/>
          </a:bodyPr>
          <a:lstStyle/>
          <a:p>
            <a:r>
              <a:rPr lang="en-US" sz="4400" b="1" dirty="0" err="1" smtClean="0">
                <a:solidFill>
                  <a:schemeClr val="accent5">
                    <a:lumMod val="50000"/>
                  </a:schemeClr>
                </a:solidFill>
                <a:latin typeface="Arial" panose="020B0604020202020204" pitchFamily="34" charset="0"/>
                <a:cs typeface="Arial" panose="020B0604020202020204" pitchFamily="34" charset="0"/>
              </a:rPr>
              <a:t>Allergie-registraties</a:t>
            </a:r>
            <a:endParaRPr lang="nl-NL" sz="4400" b="1" dirty="0">
              <a:solidFill>
                <a:schemeClr val="accent5">
                  <a:lumMod val="50000"/>
                </a:schemeClr>
              </a:solidFill>
              <a:latin typeface="Arial" panose="020B0604020202020204" pitchFamily="34" charset="0"/>
              <a:cs typeface="Arial" panose="020B0604020202020204" pitchFamily="34" charset="0"/>
            </a:endParaRPr>
          </a:p>
        </p:txBody>
      </p:sp>
      <p:sp>
        <p:nvSpPr>
          <p:cNvPr id="9" name="Tijdelijke aanduiding voor inhoud 8"/>
          <p:cNvSpPr>
            <a:spLocks noGrp="1"/>
          </p:cNvSpPr>
          <p:nvPr>
            <p:ph idx="1"/>
          </p:nvPr>
        </p:nvSpPr>
        <p:spPr/>
        <p:txBody>
          <a:bodyPr/>
          <a:lstStyle/>
          <a:p>
            <a:endParaRPr lang="nl-NL" dirty="0"/>
          </a:p>
        </p:txBody>
      </p:sp>
      <p:sp>
        <p:nvSpPr>
          <p:cNvPr id="10" name="Tekstvak 9"/>
          <p:cNvSpPr txBox="1"/>
          <p:nvPr/>
        </p:nvSpPr>
        <p:spPr>
          <a:xfrm>
            <a:off x="1678329" y="2907062"/>
            <a:ext cx="3580254" cy="769441"/>
          </a:xfrm>
          <a:prstGeom prst="rect">
            <a:avLst/>
          </a:prstGeom>
          <a:noFill/>
        </p:spPr>
        <p:txBody>
          <a:bodyPr wrap="square" rtlCol="0">
            <a:spAutoFit/>
          </a:bodyPr>
          <a:lstStyle/>
          <a:p>
            <a:r>
              <a:rPr lang="en-US" sz="4400" b="1" dirty="0" err="1" smtClean="0">
                <a:solidFill>
                  <a:schemeClr val="accent5">
                    <a:lumMod val="50000"/>
                  </a:schemeClr>
                </a:solidFill>
                <a:latin typeface="Arial" panose="020B0604020202020204" pitchFamily="34" charset="0"/>
                <a:cs typeface="Arial" panose="020B0604020202020204" pitchFamily="34" charset="0"/>
              </a:rPr>
              <a:t>Regionaal</a:t>
            </a:r>
            <a:endParaRPr lang="nl-NL" sz="4400" b="1" dirty="0">
              <a:solidFill>
                <a:schemeClr val="accent5">
                  <a:lumMod val="50000"/>
                </a:schemeClr>
              </a:solidFill>
              <a:latin typeface="Arial" panose="020B0604020202020204" pitchFamily="34" charset="0"/>
              <a:cs typeface="Arial" panose="020B0604020202020204" pitchFamily="34" charset="0"/>
            </a:endParaRPr>
          </a:p>
        </p:txBody>
      </p:sp>
      <p:sp>
        <p:nvSpPr>
          <p:cNvPr id="34" name="Isosceles Triangle 15">
            <a:extLst>
              <a:ext uri="{FF2B5EF4-FFF2-40B4-BE49-F238E27FC236}">
                <a16:creationId xmlns:a16="http://schemas.microsoft.com/office/drawing/2014/main" id="{DB76EA2F-48F7-4574-B79F-32BFF9E06921}"/>
              </a:ext>
            </a:extLst>
          </p:cNvPr>
          <p:cNvSpPr/>
          <p:nvPr/>
        </p:nvSpPr>
        <p:spPr>
          <a:xfrm>
            <a:off x="2665509" y="950010"/>
            <a:ext cx="9036496" cy="5400600"/>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5" name="Picture 8">
            <a:extLst>
              <a:ext uri="{FF2B5EF4-FFF2-40B4-BE49-F238E27FC236}">
                <a16:creationId xmlns:a16="http://schemas.microsoft.com/office/drawing/2014/main" id="{956533F3-1553-4CEB-83CB-BF7D2BE37EFD}"/>
              </a:ext>
            </a:extLst>
          </p:cNvPr>
          <p:cNvPicPr>
            <a:picLocks noChangeAspect="1"/>
          </p:cNvPicPr>
          <p:nvPr/>
        </p:nvPicPr>
        <p:blipFill rotWithShape="1">
          <a:blip r:embed="rId4"/>
          <a:srcRect l="18947" t="35283" r="44738" b="41618"/>
          <a:stretch/>
        </p:blipFill>
        <p:spPr>
          <a:xfrm>
            <a:off x="8358964" y="4443890"/>
            <a:ext cx="1656184" cy="1584176"/>
          </a:xfrm>
          <a:prstGeom prst="rect">
            <a:avLst/>
          </a:prstGeom>
        </p:spPr>
      </p:pic>
      <p:pic>
        <p:nvPicPr>
          <p:cNvPr id="36" name="Picture 9">
            <a:extLst>
              <a:ext uri="{FF2B5EF4-FFF2-40B4-BE49-F238E27FC236}">
                <a16:creationId xmlns:a16="http://schemas.microsoft.com/office/drawing/2014/main" id="{21522038-C245-4AB3-AF22-1E3723509110}"/>
              </a:ext>
            </a:extLst>
          </p:cNvPr>
          <p:cNvPicPr>
            <a:picLocks noChangeAspect="1"/>
          </p:cNvPicPr>
          <p:nvPr/>
        </p:nvPicPr>
        <p:blipFill rotWithShape="1">
          <a:blip r:embed="rId4"/>
          <a:srcRect l="58690" t="33585" r="22363" b="53815"/>
          <a:stretch/>
        </p:blipFill>
        <p:spPr>
          <a:xfrm>
            <a:off x="6070704" y="2586223"/>
            <a:ext cx="864096" cy="864096"/>
          </a:xfrm>
          <a:prstGeom prst="rect">
            <a:avLst/>
          </a:prstGeom>
        </p:spPr>
      </p:pic>
      <p:pic>
        <p:nvPicPr>
          <p:cNvPr id="37" name="Content Placeholder 25">
            <a:extLst>
              <a:ext uri="{FF2B5EF4-FFF2-40B4-BE49-F238E27FC236}">
                <a16:creationId xmlns:a16="http://schemas.microsoft.com/office/drawing/2014/main" id="{E5A97167-47E6-437F-B854-6805C6058B6B}"/>
              </a:ext>
            </a:extLst>
          </p:cNvPr>
          <p:cNvPicPr>
            <a:picLocks noChangeAspect="1"/>
          </p:cNvPicPr>
          <p:nvPr/>
        </p:nvPicPr>
        <p:blipFill rotWithShape="1">
          <a:blip r:embed="rId4"/>
          <a:srcRect l="17195" t="60447" r="45046" b="25346"/>
          <a:stretch/>
        </p:blipFill>
        <p:spPr>
          <a:xfrm>
            <a:off x="5027065" y="3673084"/>
            <a:ext cx="1296145" cy="733333"/>
          </a:xfrm>
          <a:prstGeom prst="rect">
            <a:avLst/>
          </a:prstGeom>
        </p:spPr>
      </p:pic>
      <p:pic>
        <p:nvPicPr>
          <p:cNvPr id="38" name="Picture 3">
            <a:extLst>
              <a:ext uri="{FF2B5EF4-FFF2-40B4-BE49-F238E27FC236}">
                <a16:creationId xmlns:a16="http://schemas.microsoft.com/office/drawing/2014/main" id="{00308BEF-5516-4489-BD7E-B1747A08A4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1762" y="3018271"/>
            <a:ext cx="897439" cy="717141"/>
          </a:xfrm>
          <a:prstGeom prst="rect">
            <a:avLst/>
          </a:prstGeom>
        </p:spPr>
      </p:pic>
      <p:pic>
        <p:nvPicPr>
          <p:cNvPr id="39" name="Picture 5">
            <a:extLst>
              <a:ext uri="{FF2B5EF4-FFF2-40B4-BE49-F238E27FC236}">
                <a16:creationId xmlns:a16="http://schemas.microsoft.com/office/drawing/2014/main" id="{B8378C8A-F395-44D7-AB61-5AAF518A6617}"/>
              </a:ext>
            </a:extLst>
          </p:cNvPr>
          <p:cNvPicPr>
            <a:picLocks noChangeAspect="1"/>
          </p:cNvPicPr>
          <p:nvPr/>
        </p:nvPicPr>
        <p:blipFill rotWithShape="1">
          <a:blip r:embed="rId6"/>
          <a:srcRect l="45734" t="14130" r="10800" b="16693"/>
          <a:stretch/>
        </p:blipFill>
        <p:spPr>
          <a:xfrm>
            <a:off x="6825788" y="3825853"/>
            <a:ext cx="1140354" cy="1207277"/>
          </a:xfrm>
          <a:prstGeom prst="rect">
            <a:avLst/>
          </a:prstGeom>
          <a:ln w="44450">
            <a:solidFill>
              <a:schemeClr val="tx1"/>
            </a:solidFill>
          </a:ln>
        </p:spPr>
      </p:pic>
      <p:cxnSp>
        <p:nvCxnSpPr>
          <p:cNvPr id="40" name="Straight Arrow Connector 7">
            <a:extLst>
              <a:ext uri="{FF2B5EF4-FFF2-40B4-BE49-F238E27FC236}">
                <a16:creationId xmlns:a16="http://schemas.microsoft.com/office/drawing/2014/main" id="{79F709FE-10F6-4CBB-BDD7-3D60FA2A1BE3}"/>
              </a:ext>
            </a:extLst>
          </p:cNvPr>
          <p:cNvCxnSpPr>
            <a:cxnSpLocks/>
          </p:cNvCxnSpPr>
          <p:nvPr/>
        </p:nvCxnSpPr>
        <p:spPr>
          <a:xfrm flipH="1" flipV="1">
            <a:off x="6169114" y="4406417"/>
            <a:ext cx="593379" cy="3337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23">
            <a:extLst>
              <a:ext uri="{FF2B5EF4-FFF2-40B4-BE49-F238E27FC236}">
                <a16:creationId xmlns:a16="http://schemas.microsoft.com/office/drawing/2014/main" id="{930FB142-315D-4537-BCF7-F6293AAB0BCA}"/>
              </a:ext>
            </a:extLst>
          </p:cNvPr>
          <p:cNvCxnSpPr>
            <a:cxnSpLocks/>
          </p:cNvCxnSpPr>
          <p:nvPr/>
        </p:nvCxnSpPr>
        <p:spPr>
          <a:xfrm flipV="1">
            <a:off x="6367394" y="3502964"/>
            <a:ext cx="1454368" cy="3228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05CEB2A-0E8F-4A5A-BF0C-3979CA7E0D7E}"/>
              </a:ext>
            </a:extLst>
          </p:cNvPr>
          <p:cNvCxnSpPr>
            <a:cxnSpLocks/>
          </p:cNvCxnSpPr>
          <p:nvPr/>
        </p:nvCxnSpPr>
        <p:spPr>
          <a:xfrm flipV="1">
            <a:off x="5825293" y="3300116"/>
            <a:ext cx="343821" cy="3501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28">
            <a:extLst>
              <a:ext uri="{FF2B5EF4-FFF2-40B4-BE49-F238E27FC236}">
                <a16:creationId xmlns:a16="http://schemas.microsoft.com/office/drawing/2014/main" id="{19B757BB-05E1-458F-B22D-08B8AB38F40C}"/>
              </a:ext>
            </a:extLst>
          </p:cNvPr>
          <p:cNvCxnSpPr>
            <a:cxnSpLocks/>
          </p:cNvCxnSpPr>
          <p:nvPr/>
        </p:nvCxnSpPr>
        <p:spPr>
          <a:xfrm flipH="1">
            <a:off x="5027066" y="4443890"/>
            <a:ext cx="180020" cy="4402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29">
            <a:extLst>
              <a:ext uri="{FF2B5EF4-FFF2-40B4-BE49-F238E27FC236}">
                <a16:creationId xmlns:a16="http://schemas.microsoft.com/office/drawing/2014/main" id="{A58007BB-34C5-4340-8E5B-782A187717A7}"/>
              </a:ext>
            </a:extLst>
          </p:cNvPr>
          <p:cNvCxnSpPr>
            <a:cxnSpLocks/>
          </p:cNvCxnSpPr>
          <p:nvPr/>
        </p:nvCxnSpPr>
        <p:spPr>
          <a:xfrm>
            <a:off x="5844402" y="4483752"/>
            <a:ext cx="2373532" cy="10581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31">
            <a:extLst>
              <a:ext uri="{FF2B5EF4-FFF2-40B4-BE49-F238E27FC236}">
                <a16:creationId xmlns:a16="http://schemas.microsoft.com/office/drawing/2014/main" id="{4767427E-9608-436D-B3A4-D7A77E86A97C}"/>
              </a:ext>
            </a:extLst>
          </p:cNvPr>
          <p:cNvCxnSpPr>
            <a:cxnSpLocks/>
          </p:cNvCxnSpPr>
          <p:nvPr/>
        </p:nvCxnSpPr>
        <p:spPr>
          <a:xfrm flipV="1">
            <a:off x="5652619" y="5559862"/>
            <a:ext cx="2313523" cy="10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36">
            <a:extLst>
              <a:ext uri="{FF2B5EF4-FFF2-40B4-BE49-F238E27FC236}">
                <a16:creationId xmlns:a16="http://schemas.microsoft.com/office/drawing/2014/main" id="{FEC848B8-4EA7-468B-85CB-E6F7A2D9FB54}"/>
              </a:ext>
            </a:extLst>
          </p:cNvPr>
          <p:cNvCxnSpPr>
            <a:cxnSpLocks/>
          </p:cNvCxnSpPr>
          <p:nvPr/>
        </p:nvCxnSpPr>
        <p:spPr>
          <a:xfrm flipH="1">
            <a:off x="5652619" y="5865807"/>
            <a:ext cx="256531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38">
            <a:extLst>
              <a:ext uri="{FF2B5EF4-FFF2-40B4-BE49-F238E27FC236}">
                <a16:creationId xmlns:a16="http://schemas.microsoft.com/office/drawing/2014/main" id="{D68BCF74-CFAA-4D14-A9C2-D28F0696E2D6}"/>
              </a:ext>
            </a:extLst>
          </p:cNvPr>
          <p:cNvCxnSpPr>
            <a:cxnSpLocks/>
          </p:cNvCxnSpPr>
          <p:nvPr/>
        </p:nvCxnSpPr>
        <p:spPr>
          <a:xfrm flipH="1">
            <a:off x="5652619" y="4968319"/>
            <a:ext cx="889108" cy="2676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0">
            <a:extLst>
              <a:ext uri="{FF2B5EF4-FFF2-40B4-BE49-F238E27FC236}">
                <a16:creationId xmlns:a16="http://schemas.microsoft.com/office/drawing/2014/main" id="{67CDAF2B-D3F0-4659-8E07-A7254DDB63F2}"/>
              </a:ext>
            </a:extLst>
          </p:cNvPr>
          <p:cNvCxnSpPr>
            <a:cxnSpLocks/>
          </p:cNvCxnSpPr>
          <p:nvPr/>
        </p:nvCxnSpPr>
        <p:spPr>
          <a:xfrm flipH="1">
            <a:off x="5499346" y="3587550"/>
            <a:ext cx="2466796" cy="12599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2">
            <a:extLst>
              <a:ext uri="{FF2B5EF4-FFF2-40B4-BE49-F238E27FC236}">
                <a16:creationId xmlns:a16="http://schemas.microsoft.com/office/drawing/2014/main" id="{1FC09180-6B5C-478E-90F3-43A75CDC9129}"/>
              </a:ext>
            </a:extLst>
          </p:cNvPr>
          <p:cNvCxnSpPr>
            <a:cxnSpLocks/>
          </p:cNvCxnSpPr>
          <p:nvPr/>
        </p:nvCxnSpPr>
        <p:spPr>
          <a:xfrm>
            <a:off x="6665818" y="3339830"/>
            <a:ext cx="2053383" cy="12334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6">
            <a:extLst>
              <a:ext uri="{FF2B5EF4-FFF2-40B4-BE49-F238E27FC236}">
                <a16:creationId xmlns:a16="http://schemas.microsoft.com/office/drawing/2014/main" id="{91ABBAFE-F218-4357-AE66-6C0C935FCC43}"/>
              </a:ext>
            </a:extLst>
          </p:cNvPr>
          <p:cNvCxnSpPr>
            <a:cxnSpLocks/>
          </p:cNvCxnSpPr>
          <p:nvPr/>
        </p:nvCxnSpPr>
        <p:spPr>
          <a:xfrm flipH="1">
            <a:off x="5567944" y="3339830"/>
            <a:ext cx="799450" cy="17729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21">
            <a:extLst>
              <a:ext uri="{FF2B5EF4-FFF2-40B4-BE49-F238E27FC236}">
                <a16:creationId xmlns:a16="http://schemas.microsoft.com/office/drawing/2014/main" id="{BC054D87-D304-4AAE-BE36-0E3F278F3AE3}"/>
              </a:ext>
            </a:extLst>
          </p:cNvPr>
          <p:cNvCxnSpPr>
            <a:cxnSpLocks/>
          </p:cNvCxnSpPr>
          <p:nvPr/>
        </p:nvCxnSpPr>
        <p:spPr>
          <a:xfrm flipH="1" flipV="1">
            <a:off x="5652619" y="4543516"/>
            <a:ext cx="2441743" cy="12182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22">
            <a:extLst>
              <a:ext uri="{FF2B5EF4-FFF2-40B4-BE49-F238E27FC236}">
                <a16:creationId xmlns:a16="http://schemas.microsoft.com/office/drawing/2014/main" id="{01E74084-9E26-4F41-977A-D3355B86CD3F}"/>
              </a:ext>
            </a:extLst>
          </p:cNvPr>
          <p:cNvGrpSpPr/>
          <p:nvPr/>
        </p:nvGrpSpPr>
        <p:grpSpPr>
          <a:xfrm>
            <a:off x="6628136" y="3765970"/>
            <a:ext cx="1454368" cy="1291930"/>
            <a:chOff x="1593346" y="3364593"/>
            <a:chExt cx="1416167" cy="1556227"/>
          </a:xfrm>
        </p:grpSpPr>
        <p:pic>
          <p:nvPicPr>
            <p:cNvPr id="53" name="Picture 2">
              <a:extLst>
                <a:ext uri="{FF2B5EF4-FFF2-40B4-BE49-F238E27FC236}">
                  <a16:creationId xmlns:a16="http://schemas.microsoft.com/office/drawing/2014/main" id="{A1B7D58C-A376-4F0E-9570-74D9475C2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346" y="3364593"/>
              <a:ext cx="1416167" cy="155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a:extLst>
                <a:ext uri="{FF2B5EF4-FFF2-40B4-BE49-F238E27FC236}">
                  <a16:creationId xmlns:a16="http://schemas.microsoft.com/office/drawing/2014/main" id="{9604F1C0-2AC1-41E2-8C3F-67962150796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035" b="21433"/>
            <a:stretch/>
          </p:blipFill>
          <p:spPr bwMode="auto">
            <a:xfrm>
              <a:off x="1932831" y="4270849"/>
              <a:ext cx="737195" cy="4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5" name="Picture 10">
            <a:extLst>
              <a:ext uri="{FF2B5EF4-FFF2-40B4-BE49-F238E27FC236}">
                <a16:creationId xmlns:a16="http://schemas.microsoft.com/office/drawing/2014/main" id="{6BD5ECBA-49E5-4568-B07D-4984F40DB2E3}"/>
              </a:ext>
            </a:extLst>
          </p:cNvPr>
          <p:cNvPicPr>
            <a:picLocks noChangeAspect="1"/>
          </p:cNvPicPr>
          <p:nvPr/>
        </p:nvPicPr>
        <p:blipFill rotWithShape="1">
          <a:blip r:embed="rId4"/>
          <a:srcRect l="20525" t="85560" r="46318"/>
          <a:stretch/>
        </p:blipFill>
        <p:spPr>
          <a:xfrm>
            <a:off x="4002220" y="5012837"/>
            <a:ext cx="1512169" cy="990300"/>
          </a:xfrm>
          <a:prstGeom prst="rect">
            <a:avLst/>
          </a:prstGeom>
        </p:spPr>
      </p:pic>
    </p:spTree>
    <p:extLst>
      <p:ext uri="{BB962C8B-B14F-4D97-AF65-F5344CB8AC3E}">
        <p14:creationId xmlns:p14="http://schemas.microsoft.com/office/powerpoint/2010/main" val="409660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Bespreking barrières</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sz="2400" dirty="0">
                <a:solidFill>
                  <a:schemeClr val="accent5">
                    <a:lumMod val="50000"/>
                  </a:schemeClr>
                </a:solidFill>
                <a:latin typeface="Arial" panose="020B0604020202020204" pitchFamily="34" charset="0"/>
                <a:cs typeface="Arial" panose="020B0604020202020204" pitchFamily="34" charset="0"/>
              </a:rPr>
              <a:t>Welke barrières herken je? </a:t>
            </a:r>
          </a:p>
          <a:p>
            <a:endParaRPr lang="nl-NL" sz="2400" dirty="0">
              <a:solidFill>
                <a:schemeClr val="accent5">
                  <a:lumMod val="50000"/>
                </a:schemeClr>
              </a:solidFill>
              <a:latin typeface="Arial" panose="020B0604020202020204" pitchFamily="34" charset="0"/>
              <a:cs typeface="Arial" panose="020B0604020202020204" pitchFamily="34" charset="0"/>
            </a:endParaRPr>
          </a:p>
          <a:p>
            <a:r>
              <a:rPr lang="nl-NL" sz="2400" dirty="0">
                <a:solidFill>
                  <a:schemeClr val="accent5">
                    <a:lumMod val="50000"/>
                  </a:schemeClr>
                </a:solidFill>
                <a:latin typeface="Arial" panose="020B0604020202020204" pitchFamily="34" charset="0"/>
                <a:cs typeface="Arial" panose="020B0604020202020204" pitchFamily="34" charset="0"/>
              </a:rPr>
              <a:t>Hoe kan je hier mee omgaan: tips en tricks</a:t>
            </a:r>
          </a:p>
          <a:p>
            <a:endParaRPr lang="nl-NL" sz="2400" dirty="0">
              <a:solidFill>
                <a:schemeClr val="accent5">
                  <a:lumMod val="50000"/>
                </a:schemeClr>
              </a:solidFill>
              <a:latin typeface="Arial" panose="020B0604020202020204" pitchFamily="34" charset="0"/>
              <a:cs typeface="Arial" panose="020B0604020202020204" pitchFamily="34" charset="0"/>
            </a:endParaRPr>
          </a:p>
          <a:p>
            <a:r>
              <a:rPr lang="nl-NL" sz="2400" dirty="0">
                <a:solidFill>
                  <a:schemeClr val="accent5">
                    <a:lumMod val="50000"/>
                  </a:schemeClr>
                </a:solidFill>
                <a:latin typeface="Arial" panose="020B0604020202020204" pitchFamily="34" charset="0"/>
                <a:cs typeface="Arial" panose="020B0604020202020204" pitchFamily="34" charset="0"/>
              </a:rPr>
              <a:t>Leer en verbeterpunten voor de vakgroep</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2702895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Maken van afspraken</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6" name="TextBox 1">
            <a:extLst>
              <a:ext uri="{FF2B5EF4-FFF2-40B4-BE49-F238E27FC236}">
                <a16:creationId xmlns:a16="http://schemas.microsoft.com/office/drawing/2014/main" id="{D9AEBB05-D64D-4014-947C-9C123D0E67AF}"/>
              </a:ext>
            </a:extLst>
          </p:cNvPr>
          <p:cNvSpPr txBox="1"/>
          <p:nvPr/>
        </p:nvSpPr>
        <p:spPr>
          <a:xfrm>
            <a:off x="1678329" y="1259783"/>
            <a:ext cx="6266267" cy="830997"/>
          </a:xfrm>
          <a:prstGeom prst="rect">
            <a:avLst/>
          </a:prstGeom>
          <a:noFill/>
        </p:spPr>
        <p:txBody>
          <a:bodyPr wrap="none" rtlCol="0">
            <a:spAutoFit/>
          </a:bodyPr>
          <a:lstStyle/>
          <a:p>
            <a:r>
              <a:rPr lang="nl-NL" sz="2400" dirty="0" smtClean="0">
                <a:solidFill>
                  <a:schemeClr val="accent5">
                    <a:lumMod val="50000"/>
                  </a:schemeClr>
                </a:solidFill>
                <a:latin typeface="Arial" panose="020B0604020202020204" pitchFamily="34" charset="0"/>
                <a:cs typeface="Arial" panose="020B0604020202020204" pitchFamily="34" charset="0"/>
              </a:rPr>
              <a:t>Waar ga je mee aan de slag? Wie doet dat? </a:t>
            </a:r>
          </a:p>
          <a:p>
            <a:r>
              <a:rPr lang="nl-NL" sz="2400" dirty="0" smtClean="0">
                <a:solidFill>
                  <a:schemeClr val="accent5">
                    <a:lumMod val="50000"/>
                  </a:schemeClr>
                </a:solidFill>
                <a:latin typeface="Arial" panose="020B0604020202020204" pitchFamily="34" charset="0"/>
                <a:cs typeface="Arial" panose="020B0604020202020204" pitchFamily="34" charset="0"/>
              </a:rPr>
              <a:t>Hoe vervolgen? Bijvoorbeeld:  </a:t>
            </a:r>
            <a:endParaRPr lang="nl-NL" sz="2400" dirty="0">
              <a:solidFill>
                <a:schemeClr val="accent5">
                  <a:lumMod val="50000"/>
                </a:schemeClr>
              </a:solidFill>
              <a:latin typeface="Arial" panose="020B0604020202020204" pitchFamily="34" charset="0"/>
              <a:cs typeface="Arial" panose="020B0604020202020204" pitchFamily="34" charset="0"/>
            </a:endParaRPr>
          </a:p>
        </p:txBody>
      </p:sp>
      <p:graphicFrame>
        <p:nvGraphicFramePr>
          <p:cNvPr id="7" name="Table 2"/>
          <p:cNvGraphicFramePr>
            <a:graphicFrameLocks noGrp="1"/>
          </p:cNvGraphicFramePr>
          <p:nvPr>
            <p:extLst>
              <p:ext uri="{D42A27DB-BD31-4B8C-83A1-F6EECF244321}">
                <p14:modId xmlns:p14="http://schemas.microsoft.com/office/powerpoint/2010/main" val="1746602281"/>
              </p:ext>
            </p:extLst>
          </p:nvPr>
        </p:nvGraphicFramePr>
        <p:xfrm>
          <a:off x="1678329" y="2115942"/>
          <a:ext cx="8568953" cy="4876800"/>
        </p:xfrm>
        <a:graphic>
          <a:graphicData uri="http://schemas.openxmlformats.org/drawingml/2006/table">
            <a:tbl>
              <a:tblPr firstRow="1" firstCol="1" bandRow="1"/>
              <a:tblGrid>
                <a:gridCol w="2855687">
                  <a:extLst>
                    <a:ext uri="{9D8B030D-6E8A-4147-A177-3AD203B41FA5}">
                      <a16:colId xmlns:a16="http://schemas.microsoft.com/office/drawing/2014/main" val="3188911279"/>
                    </a:ext>
                  </a:extLst>
                </a:gridCol>
                <a:gridCol w="2856633">
                  <a:extLst>
                    <a:ext uri="{9D8B030D-6E8A-4147-A177-3AD203B41FA5}">
                      <a16:colId xmlns:a16="http://schemas.microsoft.com/office/drawing/2014/main" val="1601607825"/>
                    </a:ext>
                  </a:extLst>
                </a:gridCol>
                <a:gridCol w="2856633">
                  <a:extLst>
                    <a:ext uri="{9D8B030D-6E8A-4147-A177-3AD203B41FA5}">
                      <a16:colId xmlns:a16="http://schemas.microsoft.com/office/drawing/2014/main" val="47589306"/>
                    </a:ext>
                  </a:extLst>
                </a:gridCol>
              </a:tblGrid>
              <a:tr h="570394">
                <a:tc>
                  <a:txBody>
                    <a:bodyPr/>
                    <a:lstStyle/>
                    <a:p>
                      <a:pPr algn="l">
                        <a:spcAft>
                          <a:spcPts val="0"/>
                        </a:spcAft>
                      </a:pPr>
                      <a:r>
                        <a:rPr lang="nl-BE"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Onderwerp</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l">
                        <a:spcAft>
                          <a:spcPts val="0"/>
                        </a:spcAft>
                      </a:pPr>
                      <a:r>
                        <a:rPr lang="nl-BE" sz="20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Wat is de situatie op dit moment?</a:t>
                      </a:r>
                      <a:endParaRPr lang="nl-NL"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l">
                        <a:spcAft>
                          <a:spcPts val="0"/>
                        </a:spcAft>
                      </a:pPr>
                      <a:r>
                        <a:rPr lang="nl-BE" sz="20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Waar willen we naartoe?</a:t>
                      </a:r>
                      <a:endParaRPr lang="nl-NL"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250813810"/>
                  </a:ext>
                </a:extLst>
              </a:tr>
              <a:tr h="855591">
                <a:tc>
                  <a:txBody>
                    <a:bodyPr/>
                    <a:lstStyle/>
                    <a:p>
                      <a:pPr algn="l">
                        <a:spcAft>
                          <a:spcPts val="0"/>
                        </a:spcAft>
                      </a:pPr>
                      <a:r>
                        <a:rPr lang="nl-BE" sz="2000" b="1" dirty="0" smtClean="0">
                          <a:effectLst/>
                          <a:latin typeface="Arial" panose="020B0604020202020204" pitchFamily="34" charset="0"/>
                          <a:ea typeface="Times New Roman" panose="02020603050405020304" pitchFamily="18" charset="0"/>
                          <a:cs typeface="Arial" panose="020B0604020202020204" pitchFamily="34" charset="0"/>
                        </a:rPr>
                        <a:t>Allergie-anamnese </a:t>
                      </a:r>
                      <a:r>
                        <a:rPr lang="nl-BE" sz="2000" b="1" dirty="0">
                          <a:effectLst/>
                          <a:latin typeface="Arial" panose="020B0604020202020204" pitchFamily="34" charset="0"/>
                          <a:ea typeface="Times New Roman" panose="02020603050405020304" pitchFamily="18" charset="0"/>
                          <a:cs typeface="Arial" panose="020B0604020202020204" pitchFamily="34" charset="0"/>
                        </a:rPr>
                        <a:t>en registratie bij nieuwe opnames</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l">
                        <a:spcAft>
                          <a:spcPts val="0"/>
                        </a:spcAft>
                      </a:pPr>
                      <a:r>
                        <a:rPr lang="nl-BE" sz="2000" dirty="0">
                          <a:effectLst/>
                          <a:latin typeface="Arial" panose="020B0604020202020204" pitchFamily="34" charset="0"/>
                          <a:ea typeface="Times New Roman" panose="02020603050405020304" pitchFamily="18" charset="0"/>
                          <a:cs typeface="Arial" panose="020B0604020202020204" pitchFamily="34" charset="0"/>
                        </a:rPr>
                        <a:t> </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a:spcAft>
                          <a:spcPts val="0"/>
                        </a:spcAft>
                      </a:pP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714173097"/>
                  </a:ext>
                </a:extLst>
              </a:tr>
              <a:tr h="855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1" dirty="0" smtClean="0">
                          <a:effectLst/>
                          <a:latin typeface="Arial" panose="020B0604020202020204" pitchFamily="34" charset="0"/>
                          <a:ea typeface="Times New Roman" panose="02020603050405020304" pitchFamily="18" charset="0"/>
                          <a:cs typeface="Arial" panose="020B0604020202020204" pitchFamily="34" charset="0"/>
                        </a:rPr>
                        <a:t>Oude </a:t>
                      </a:r>
                      <a:r>
                        <a:rPr lang="nl-BE" sz="2000" b="1" dirty="0">
                          <a:effectLst/>
                          <a:latin typeface="Arial" panose="020B0604020202020204" pitchFamily="34" charset="0"/>
                          <a:ea typeface="Times New Roman" panose="02020603050405020304" pitchFamily="18" charset="0"/>
                          <a:cs typeface="Arial" panose="020B0604020202020204" pitchFamily="34" charset="0"/>
                        </a:rPr>
                        <a:t>dossiers opschonen</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l">
                        <a:spcAft>
                          <a:spcPts val="0"/>
                        </a:spcAft>
                      </a:pPr>
                      <a:r>
                        <a:rPr lang="nl-BE" sz="2000" dirty="0">
                          <a:effectLst/>
                          <a:latin typeface="Arial" panose="020B0604020202020204" pitchFamily="34" charset="0"/>
                          <a:ea typeface="Times New Roman" panose="02020603050405020304" pitchFamily="18" charset="0"/>
                          <a:cs typeface="Arial" panose="020B0604020202020204" pitchFamily="34" charset="0"/>
                        </a:rPr>
                        <a:t> </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a:spcAft>
                          <a:spcPts val="0"/>
                        </a:spcAft>
                      </a:pPr>
                      <a:r>
                        <a:rPr lang="nl-BE" sz="2000" dirty="0">
                          <a:effectLst/>
                          <a:latin typeface="Arial" panose="020B0604020202020204" pitchFamily="34" charset="0"/>
                          <a:ea typeface="Times New Roman" panose="02020603050405020304" pitchFamily="18" charset="0"/>
                          <a:cs typeface="Arial" panose="020B0604020202020204" pitchFamily="34" charset="0"/>
                        </a:rPr>
                        <a:t> </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25570566"/>
                  </a:ext>
                </a:extLst>
              </a:tr>
              <a:tr h="1140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1" dirty="0" smtClean="0">
                          <a:effectLst/>
                          <a:latin typeface="Arial" panose="020B0604020202020204" pitchFamily="34" charset="0"/>
                          <a:ea typeface="Times New Roman" panose="02020603050405020304" pitchFamily="18" charset="0"/>
                          <a:cs typeface="Arial" panose="020B0604020202020204" pitchFamily="34" charset="0"/>
                        </a:rPr>
                        <a:t>Hoe</a:t>
                      </a:r>
                      <a:r>
                        <a:rPr lang="nl-BE" sz="2000" b="1" dirty="0">
                          <a:effectLst/>
                          <a:latin typeface="Arial" panose="020B0604020202020204" pitchFamily="34" charset="0"/>
                          <a:ea typeface="Times New Roman" panose="02020603050405020304" pitchFamily="18" charset="0"/>
                          <a:cs typeface="Arial" panose="020B0604020202020204" pitchFamily="34" charset="0"/>
                        </a:rPr>
                        <a:t>, waar (ECD/EVS) en </a:t>
                      </a:r>
                      <a:r>
                        <a:rPr lang="nl-BE" sz="2000" b="1" dirty="0" smtClean="0">
                          <a:effectLst/>
                          <a:latin typeface="Arial" panose="020B0604020202020204" pitchFamily="34" charset="0"/>
                          <a:ea typeface="Times New Roman" panose="02020603050405020304" pitchFamily="18" charset="0"/>
                          <a:cs typeface="Arial" panose="020B0604020202020204" pitchFamily="34" charset="0"/>
                        </a:rPr>
                        <a:t>  door </a:t>
                      </a:r>
                      <a:r>
                        <a:rPr lang="nl-BE" sz="2000" b="1" dirty="0">
                          <a:effectLst/>
                          <a:latin typeface="Arial" panose="020B0604020202020204" pitchFamily="34" charset="0"/>
                          <a:ea typeface="Times New Roman" panose="02020603050405020304" pitchFamily="18" charset="0"/>
                          <a:cs typeface="Arial" panose="020B0604020202020204" pitchFamily="34" charset="0"/>
                        </a:rPr>
                        <a:t>wie registreren</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l">
                        <a:spcAft>
                          <a:spcPts val="0"/>
                        </a:spcAft>
                      </a:pPr>
                      <a:r>
                        <a:rPr lang="nl-BE" sz="2000" dirty="0">
                          <a:effectLst/>
                          <a:latin typeface="Arial" panose="020B0604020202020204" pitchFamily="34" charset="0"/>
                          <a:ea typeface="Times New Roman" panose="02020603050405020304" pitchFamily="18" charset="0"/>
                          <a:cs typeface="Arial" panose="020B0604020202020204" pitchFamily="34" charset="0"/>
                        </a:rPr>
                        <a:t> </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dirty="0" smtClean="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351566317"/>
                  </a:ext>
                </a:extLst>
              </a:tr>
              <a:tr h="1140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1" dirty="0" smtClean="0">
                          <a:effectLst/>
                          <a:latin typeface="Arial" panose="020B0604020202020204" pitchFamily="34" charset="0"/>
                          <a:ea typeface="Times New Roman" panose="02020603050405020304" pitchFamily="18" charset="0"/>
                          <a:cs typeface="Arial" panose="020B0604020202020204" pitchFamily="34" charset="0"/>
                        </a:rPr>
                        <a:t>Communicatie </a:t>
                      </a:r>
                      <a:r>
                        <a:rPr lang="nl-BE" sz="2000" b="1" dirty="0">
                          <a:effectLst/>
                          <a:latin typeface="Arial" panose="020B0604020202020204" pitchFamily="34" charset="0"/>
                          <a:ea typeface="Times New Roman" panose="02020603050405020304" pitchFamily="18" charset="0"/>
                          <a:cs typeface="Arial" panose="020B0604020202020204" pitchFamily="34" charset="0"/>
                        </a:rPr>
                        <a:t>met patiënten en bij verwijzing</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l">
                        <a:spcAft>
                          <a:spcPts val="0"/>
                        </a:spcAft>
                      </a:pPr>
                      <a:r>
                        <a:rPr lang="nl-BE" sz="2000" dirty="0">
                          <a:effectLst/>
                          <a:latin typeface="Arial" panose="020B0604020202020204" pitchFamily="34" charset="0"/>
                          <a:ea typeface="Times New Roman" panose="02020603050405020304" pitchFamily="18" charset="0"/>
                          <a:cs typeface="Arial" panose="020B0604020202020204" pitchFamily="34" charset="0"/>
                        </a:rPr>
                        <a:t> </a:t>
                      </a: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a:spcAft>
                          <a:spcPts val="0"/>
                        </a:spcAft>
                      </a:pPr>
                      <a:endParaRPr lang="nl-NL"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24254368"/>
                  </a:ext>
                </a:extLst>
              </a:tr>
            </a:tbl>
          </a:graphicData>
        </a:graphic>
      </p:graphicFrame>
    </p:spTree>
    <p:extLst>
      <p:ext uri="{BB962C8B-B14F-4D97-AF65-F5344CB8AC3E}">
        <p14:creationId xmlns:p14="http://schemas.microsoft.com/office/powerpoint/2010/main" val="3357559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Take-home</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lnSpcReduction="10000"/>
          </a:bodyPr>
          <a:lstStyle/>
          <a:p>
            <a:r>
              <a:rPr lang="nl-NL" sz="2600" dirty="0">
                <a:solidFill>
                  <a:schemeClr val="accent5">
                    <a:lumMod val="50000"/>
                  </a:schemeClr>
                </a:solidFill>
                <a:latin typeface="Arial" panose="020B0604020202020204" pitchFamily="34" charset="0"/>
                <a:cs typeface="Arial" panose="020B0604020202020204" pitchFamily="34" charset="0"/>
              </a:rPr>
              <a:t>Allergielabel? Vaak wel mogelijk om het 1e keuze </a:t>
            </a:r>
          </a:p>
          <a:p>
            <a:pPr marL="0" indent="0">
              <a:buNone/>
            </a:pPr>
            <a:r>
              <a:rPr lang="nl-NL" sz="2600" dirty="0">
                <a:solidFill>
                  <a:schemeClr val="accent5">
                    <a:lumMod val="50000"/>
                  </a:schemeClr>
                </a:solidFill>
                <a:latin typeface="Arial" panose="020B0604020202020204" pitchFamily="34" charset="0"/>
                <a:cs typeface="Arial" panose="020B0604020202020204" pitchFamily="34" charset="0"/>
              </a:rPr>
              <a:t>    AB te geven</a:t>
            </a:r>
          </a:p>
          <a:p>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Onderscheid tussen </a:t>
            </a:r>
          </a:p>
          <a:p>
            <a:pPr lvl="1"/>
            <a:r>
              <a:rPr lang="nl-NL" b="1" dirty="0">
                <a:solidFill>
                  <a:schemeClr val="accent5">
                    <a:lumMod val="50000"/>
                  </a:schemeClr>
                </a:solidFill>
                <a:latin typeface="Arial" panose="020B0604020202020204" pitchFamily="34" charset="0"/>
                <a:cs typeface="Arial" panose="020B0604020202020204" pitchFamily="34" charset="0"/>
              </a:rPr>
              <a:t>Bijwerking </a:t>
            </a:r>
            <a:r>
              <a:rPr lang="nl-NL" dirty="0">
                <a:solidFill>
                  <a:schemeClr val="accent5">
                    <a:lumMod val="50000"/>
                  </a:schemeClr>
                </a:solidFill>
                <a:latin typeface="Arial" panose="020B0604020202020204" pitchFamily="34" charset="0"/>
                <a:cs typeface="Arial" panose="020B0604020202020204" pitchFamily="34" charset="0"/>
              </a:rPr>
              <a:t>en</a:t>
            </a:r>
            <a:r>
              <a:rPr lang="nl-NL" b="1" dirty="0">
                <a:solidFill>
                  <a:schemeClr val="accent5">
                    <a:lumMod val="50000"/>
                  </a:schemeClr>
                </a:solidFill>
                <a:latin typeface="Arial" panose="020B0604020202020204" pitchFamily="34" charset="0"/>
                <a:cs typeface="Arial" panose="020B0604020202020204" pitchFamily="34" charset="0"/>
              </a:rPr>
              <a:t> allergie</a:t>
            </a:r>
          </a:p>
          <a:p>
            <a:pPr lvl="1"/>
            <a:r>
              <a:rPr lang="nl-NL" b="1" dirty="0">
                <a:solidFill>
                  <a:schemeClr val="accent5">
                    <a:lumMod val="50000"/>
                  </a:schemeClr>
                </a:solidFill>
                <a:latin typeface="Arial" panose="020B0604020202020204" pitchFamily="34" charset="0"/>
                <a:cs typeface="Arial" panose="020B0604020202020204" pitchFamily="34" charset="0"/>
              </a:rPr>
              <a:t>acuut</a:t>
            </a:r>
            <a:r>
              <a:rPr lang="nl-NL" dirty="0">
                <a:solidFill>
                  <a:schemeClr val="accent5">
                    <a:lumMod val="50000"/>
                  </a:schemeClr>
                </a:solidFill>
                <a:latin typeface="Arial" panose="020B0604020202020204" pitchFamily="34" charset="0"/>
                <a:cs typeface="Arial" panose="020B0604020202020204" pitchFamily="34" charset="0"/>
              </a:rPr>
              <a:t> en </a:t>
            </a:r>
            <a:r>
              <a:rPr lang="nl-NL" b="1" dirty="0">
                <a:solidFill>
                  <a:schemeClr val="accent5">
                    <a:lumMod val="50000"/>
                  </a:schemeClr>
                </a:solidFill>
                <a:latin typeface="Arial" panose="020B0604020202020204" pitchFamily="34" charset="0"/>
                <a:cs typeface="Arial" panose="020B0604020202020204" pitchFamily="34" charset="0"/>
              </a:rPr>
              <a:t>vertraagd</a:t>
            </a:r>
            <a:r>
              <a:rPr lang="nl-NL" dirty="0">
                <a:solidFill>
                  <a:schemeClr val="accent5">
                    <a:lumMod val="50000"/>
                  </a:schemeClr>
                </a:solidFill>
                <a:latin typeface="Arial" panose="020B0604020202020204" pitchFamily="34" charset="0"/>
                <a:cs typeface="Arial" panose="020B0604020202020204" pitchFamily="34" charset="0"/>
              </a:rPr>
              <a:t> type allergie</a:t>
            </a:r>
            <a:endParaRPr lang="nl-NL" b="1" dirty="0">
              <a:solidFill>
                <a:schemeClr val="accent5">
                  <a:lumMod val="50000"/>
                </a:schemeClr>
              </a:solidFill>
              <a:latin typeface="Arial" panose="020B0604020202020204" pitchFamily="34" charset="0"/>
              <a:cs typeface="Arial" panose="020B0604020202020204" pitchFamily="34" charset="0"/>
            </a:endParaRPr>
          </a:p>
          <a:p>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Goede anamnese en registratie essentieel</a:t>
            </a:r>
          </a:p>
          <a:p>
            <a:endParaRPr lang="nl-NL" sz="2600" dirty="0">
              <a:solidFill>
                <a:schemeClr val="accent5">
                  <a:lumMod val="50000"/>
                </a:schemeClr>
              </a:solidFill>
              <a:latin typeface="Arial" panose="020B0604020202020204" pitchFamily="34" charset="0"/>
              <a:cs typeface="Arial" panose="020B0604020202020204" pitchFamily="34" charset="0"/>
            </a:endParaRPr>
          </a:p>
          <a:p>
            <a:r>
              <a:rPr lang="nl-NL" sz="2600" dirty="0" err="1">
                <a:solidFill>
                  <a:schemeClr val="accent5">
                    <a:lumMod val="50000"/>
                  </a:schemeClr>
                </a:solidFill>
                <a:latin typeface="Arial" panose="020B0604020202020204" pitchFamily="34" charset="0"/>
                <a:cs typeface="Arial" panose="020B0604020202020204" pitchFamily="34" charset="0"/>
              </a:rPr>
              <a:t>Delabelen</a:t>
            </a:r>
            <a:r>
              <a:rPr lang="nl-NL" sz="2600" dirty="0">
                <a:solidFill>
                  <a:schemeClr val="accent5">
                    <a:lumMod val="50000"/>
                  </a:schemeClr>
                </a:solidFill>
                <a:latin typeface="Arial" panose="020B0604020202020204" pitchFamily="34" charset="0"/>
                <a:cs typeface="Arial" panose="020B0604020202020204" pitchFamily="34" charset="0"/>
              </a:rPr>
              <a:t> en communicatie naar andere zorgverleners</a:t>
            </a:r>
          </a:p>
          <a:p>
            <a:endParaRPr lang="nl-NL" dirty="0">
              <a:latin typeface="Arial" charset="0"/>
              <a:ea typeface="Arial" charset="0"/>
              <a:cs typeface="Arial" charset="0"/>
            </a:endParaRPr>
          </a:p>
        </p:txBody>
      </p:sp>
    </p:spTree>
    <p:extLst>
      <p:ext uri="{BB962C8B-B14F-4D97-AF65-F5344CB8AC3E}">
        <p14:creationId xmlns:p14="http://schemas.microsoft.com/office/powerpoint/2010/main" val="1595894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Vragen?</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513705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Maken van afspraken</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fontScale="92500"/>
          </a:bodyPr>
          <a:lstStyle/>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Afspraak 1</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groepsafspraken over het voorkomen en tegengaan van antibioticaresistentie.</a:t>
            </a:r>
          </a:p>
          <a:p>
            <a:pPr marL="0" indent="0">
              <a:lnSpc>
                <a:spcPts val="2500"/>
              </a:lnSpc>
            </a:pPr>
            <a:endParaRPr lang="nl-NL" altLang="nl-NL" sz="2400" dirty="0">
              <a:latin typeface="Arial" panose="020B0604020202020204" pitchFamily="34" charset="0"/>
              <a:cs typeface="Arial" panose="020B0604020202020204" pitchFamily="34" charset="0"/>
            </a:endParaRPr>
          </a:p>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Actie 1</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bijbehorende actie.</a:t>
            </a:r>
          </a:p>
          <a:p>
            <a:pPr marL="0" indent="0">
              <a:lnSpc>
                <a:spcPts val="2500"/>
              </a:lnSpc>
            </a:pPr>
            <a:endParaRPr lang="nl-NL" altLang="nl-NL" sz="2400" dirty="0">
              <a:latin typeface="Arial" panose="020B0604020202020204" pitchFamily="34" charset="0"/>
              <a:cs typeface="Arial" panose="020B0604020202020204" pitchFamily="34" charset="0"/>
            </a:endParaRPr>
          </a:p>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Resultaatdoelstelling 1</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bijbehorende</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resultaatdoelstelling.</a:t>
            </a:r>
            <a:endParaRPr lang="nl-NL" altLang="nl-NL" sz="2400" dirty="0">
              <a:latin typeface="Arial" panose="020B0604020202020204" pitchFamily="34" charset="0"/>
              <a:cs typeface="Arial" panose="020B0604020202020204" pitchFamily="34"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3246418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a:bodyPr>
          <a:lstStyle/>
          <a:p>
            <a:r>
              <a:rPr lang="nl-NL" b="1" dirty="0" smtClean="0">
                <a:solidFill>
                  <a:schemeClr val="accent5">
                    <a:lumMod val="50000"/>
                  </a:schemeClr>
                </a:solidFill>
                <a:latin typeface="Arial" panose="020B0604020202020204" pitchFamily="34" charset="0"/>
                <a:cs typeface="Arial" panose="020B0604020202020204" pitchFamily="34" charset="0"/>
              </a:rPr>
              <a:t>Maken van afspraken</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fontScale="92500"/>
          </a:bodyPr>
          <a:lstStyle/>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Afspraak 2</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groepsafspraken over het voorkomen en tegengaan van antibioticaresistentie.</a:t>
            </a:r>
          </a:p>
          <a:p>
            <a:pPr marL="0" indent="0">
              <a:lnSpc>
                <a:spcPts val="2500"/>
              </a:lnSpc>
            </a:pPr>
            <a:endParaRPr lang="nl-NL" altLang="nl-NL" sz="2400" dirty="0">
              <a:latin typeface="Arial" panose="020B0604020202020204" pitchFamily="34" charset="0"/>
              <a:cs typeface="Arial" panose="020B0604020202020204" pitchFamily="34" charset="0"/>
            </a:endParaRPr>
          </a:p>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Actie 2</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bijbehorende actie.</a:t>
            </a:r>
          </a:p>
          <a:p>
            <a:pPr marL="0" indent="0">
              <a:lnSpc>
                <a:spcPts val="2500"/>
              </a:lnSpc>
            </a:pPr>
            <a:endParaRPr lang="nl-NL" altLang="nl-NL" sz="2400" dirty="0">
              <a:latin typeface="Arial" panose="020B0604020202020204" pitchFamily="34" charset="0"/>
              <a:cs typeface="Arial" panose="020B0604020202020204" pitchFamily="34" charset="0"/>
            </a:endParaRPr>
          </a:p>
          <a:p>
            <a:pPr marL="0" indent="0"/>
            <a:r>
              <a:rPr lang="nl-NL" altLang="nl-NL" sz="2400" dirty="0">
                <a:solidFill>
                  <a:schemeClr val="accent5">
                    <a:lumMod val="50000"/>
                  </a:schemeClr>
                </a:solidFill>
                <a:latin typeface="Arial" panose="020B0604020202020204" pitchFamily="34" charset="0"/>
                <a:cs typeface="Arial" panose="020B0604020202020204" pitchFamily="34" charset="0"/>
              </a:rPr>
              <a:t>Resultaatdoelstelling 2</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Voeg hier het voorstel van de voorbereiders in voor de bijbehorende</a:t>
            </a:r>
          </a:p>
          <a:p>
            <a:pPr marL="0" indent="0">
              <a:lnSpc>
                <a:spcPts val="2500"/>
              </a:lnSpc>
            </a:pPr>
            <a:r>
              <a:rPr lang="nl-NL" altLang="nl-NL" sz="2400" i="1" dirty="0">
                <a:solidFill>
                  <a:srgbClr val="66CCFF"/>
                </a:solidFill>
                <a:latin typeface="Arial" panose="020B0604020202020204" pitchFamily="34" charset="0"/>
                <a:cs typeface="Arial" panose="020B0604020202020204" pitchFamily="34" charset="0"/>
              </a:rPr>
              <a:t>resultaatdoelstelling.</a:t>
            </a:r>
            <a:endParaRPr lang="nl-NL" altLang="nl-NL" sz="2400" dirty="0">
              <a:latin typeface="Arial" panose="020B0604020202020204" pitchFamily="34" charset="0"/>
              <a:cs typeface="Arial" panose="020B0604020202020204" pitchFamily="34"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996765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smtClean="0">
                <a:solidFill>
                  <a:srgbClr val="2B2D6B"/>
                </a:solidFill>
                <a:latin typeface="Arial" charset="0"/>
                <a:ea typeface="Arial" charset="0"/>
                <a:cs typeface="Arial" charset="0"/>
              </a:rPr>
              <a:t>Programma</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altLang="nl-NL" sz="2600" dirty="0">
                <a:solidFill>
                  <a:schemeClr val="accent5">
                    <a:lumMod val="50000"/>
                  </a:schemeClr>
                </a:solidFill>
                <a:latin typeface="Arial" panose="020B0604020202020204" pitchFamily="34" charset="0"/>
                <a:cs typeface="Arial" panose="020B0604020202020204" pitchFamily="34" charset="0"/>
              </a:rPr>
              <a:t>Deel 1	Inleiding en Herhaling</a:t>
            </a:r>
          </a:p>
          <a:p>
            <a:pPr marL="457200" lvl="1" indent="0">
              <a:buNone/>
            </a:pPr>
            <a:endParaRPr lang="nl-NL" altLang="nl-NL" sz="2000" dirty="0">
              <a:solidFill>
                <a:schemeClr val="accent5">
                  <a:lumMod val="50000"/>
                </a:schemeClr>
              </a:solidFill>
              <a:latin typeface="Arial" panose="020B0604020202020204" pitchFamily="34" charset="0"/>
              <a:cs typeface="Arial" panose="020B0604020202020204" pitchFamily="34" charset="0"/>
            </a:endParaRPr>
          </a:p>
          <a:p>
            <a:pPr lvl="1"/>
            <a:r>
              <a:rPr lang="nl-BE" dirty="0">
                <a:solidFill>
                  <a:schemeClr val="accent5">
                    <a:lumMod val="50000"/>
                  </a:schemeClr>
                </a:solidFill>
                <a:latin typeface="Arial" panose="020B0604020202020204" pitchFamily="34" charset="0"/>
                <a:cs typeface="Arial" panose="020B0604020202020204" pitchFamily="34" charset="0"/>
              </a:rPr>
              <a:t>Bevragen inhoudsdeskundige</a:t>
            </a:r>
          </a:p>
          <a:p>
            <a:pPr marL="0" indent="0">
              <a:buNone/>
            </a:pPr>
            <a:endParaRPr lang="nl-BE" sz="2400" dirty="0">
              <a:solidFill>
                <a:schemeClr val="accent5">
                  <a:lumMod val="50000"/>
                </a:schemeClr>
              </a:solidFill>
              <a:latin typeface="Arial" panose="020B0604020202020204" pitchFamily="34" charset="0"/>
              <a:cs typeface="Arial" panose="020B0604020202020204" pitchFamily="34" charset="0"/>
            </a:endParaRPr>
          </a:p>
          <a:p>
            <a:r>
              <a:rPr lang="nl-BE" sz="2600" dirty="0">
                <a:solidFill>
                  <a:schemeClr val="accent5">
                    <a:lumMod val="50000"/>
                  </a:schemeClr>
                </a:solidFill>
                <a:latin typeface="Arial" panose="020B0604020202020204" pitchFamily="34" charset="0"/>
                <a:cs typeface="Arial" panose="020B0604020202020204" pitchFamily="34" charset="0"/>
              </a:rPr>
              <a:t>Deel 2	Besluitvorming</a:t>
            </a:r>
          </a:p>
          <a:p>
            <a:endParaRPr lang="nl-BE" altLang="nl-NL" sz="2400" dirty="0">
              <a:solidFill>
                <a:schemeClr val="accent5">
                  <a:lumMod val="50000"/>
                </a:schemeClr>
              </a:solidFill>
              <a:latin typeface="Arial" panose="020B0604020202020204" pitchFamily="34" charset="0"/>
              <a:cs typeface="Arial" panose="020B0604020202020204" pitchFamily="34" charset="0"/>
            </a:endParaRPr>
          </a:p>
          <a:p>
            <a:pPr lvl="1"/>
            <a:r>
              <a:rPr lang="nl-BE" altLang="nl-NL" dirty="0">
                <a:solidFill>
                  <a:schemeClr val="accent5">
                    <a:lumMod val="50000"/>
                  </a:schemeClr>
                </a:solidFill>
                <a:latin typeface="Arial" panose="020B0604020202020204" pitchFamily="34" charset="0"/>
                <a:cs typeface="Arial" panose="020B0604020202020204" pitchFamily="34" charset="0"/>
              </a:rPr>
              <a:t>Beoordelen en bespreken eigen registraties </a:t>
            </a:r>
            <a:r>
              <a:rPr lang="nl-NL" altLang="nl-NL" dirty="0">
                <a:solidFill>
                  <a:schemeClr val="accent5">
                    <a:lumMod val="50000"/>
                  </a:schemeClr>
                </a:solidFill>
                <a:latin typeface="Arial" panose="020B0604020202020204" pitchFamily="34" charset="0"/>
                <a:cs typeface="Arial" panose="020B0604020202020204" pitchFamily="34" charset="0"/>
              </a:rPr>
              <a:t>	</a:t>
            </a:r>
          </a:p>
          <a:p>
            <a:pPr lvl="1"/>
            <a:r>
              <a:rPr lang="nl-NL" altLang="nl-NL" dirty="0">
                <a:solidFill>
                  <a:schemeClr val="accent5">
                    <a:lumMod val="50000"/>
                  </a:schemeClr>
                </a:solidFill>
                <a:latin typeface="Arial" panose="020B0604020202020204" pitchFamily="34" charset="0"/>
                <a:cs typeface="Arial" panose="020B0604020202020204" pitchFamily="34" charset="0"/>
              </a:rPr>
              <a:t>Werkafspraken maken</a:t>
            </a:r>
          </a:p>
          <a:p>
            <a:pPr marL="0" indent="0">
              <a:buNone/>
            </a:pPr>
            <a:endParaRPr lang="nl-NL" dirty="0">
              <a:latin typeface="Arial" charset="0"/>
              <a:ea typeface="Arial" charset="0"/>
              <a:cs typeface="Arial" charset="0"/>
            </a:endParaRPr>
          </a:p>
        </p:txBody>
      </p:sp>
    </p:spTree>
    <p:extLst>
      <p:ext uri="{BB962C8B-B14F-4D97-AF65-F5344CB8AC3E}">
        <p14:creationId xmlns:p14="http://schemas.microsoft.com/office/powerpoint/2010/main" val="168765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lstStyle/>
          <a:p>
            <a:r>
              <a:rPr lang="nl-NL" b="1" dirty="0" smtClean="0">
                <a:solidFill>
                  <a:srgbClr val="2B2D6B"/>
                </a:solidFill>
                <a:latin typeface="Arial" charset="0"/>
                <a:ea typeface="Arial" charset="0"/>
                <a:cs typeface="Arial" charset="0"/>
              </a:rPr>
              <a:t>Doelen</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462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fontScale="92500" lnSpcReduction="20000"/>
          </a:bodyPr>
          <a:lstStyle/>
          <a:p>
            <a:pPr lvl="0"/>
            <a:endParaRPr lang="nl-BE" dirty="0">
              <a:latin typeface="Arial" panose="020B0604020202020204" pitchFamily="34" charset="0"/>
              <a:cs typeface="Arial" panose="020B0604020202020204" pitchFamily="34" charset="0"/>
            </a:endParaRPr>
          </a:p>
          <a:p>
            <a:pPr lvl="0"/>
            <a:r>
              <a:rPr lang="nl-BE" dirty="0">
                <a:solidFill>
                  <a:schemeClr val="accent5">
                    <a:lumMod val="50000"/>
                  </a:schemeClr>
                </a:solidFill>
                <a:latin typeface="Arial" panose="020B0604020202020204" pitchFamily="34" charset="0"/>
                <a:cs typeface="Arial" panose="020B0604020202020204" pitchFamily="34" charset="0"/>
              </a:rPr>
              <a:t>Onderscheid maken tussen bijwerking en allergie</a:t>
            </a:r>
            <a:endParaRPr lang="nl-NL" dirty="0">
              <a:solidFill>
                <a:schemeClr val="accent5">
                  <a:lumMod val="50000"/>
                </a:schemeClr>
              </a:solidFill>
              <a:latin typeface="Arial" panose="020B0604020202020204" pitchFamily="34" charset="0"/>
              <a:cs typeface="Arial" panose="020B0604020202020204" pitchFamily="34" charset="0"/>
            </a:endParaRPr>
          </a:p>
          <a:p>
            <a:pPr lvl="0"/>
            <a:endParaRPr lang="nl-BE" dirty="0">
              <a:solidFill>
                <a:schemeClr val="accent5">
                  <a:lumMod val="50000"/>
                </a:schemeClr>
              </a:solidFill>
              <a:latin typeface="Arial" panose="020B0604020202020204" pitchFamily="34" charset="0"/>
              <a:cs typeface="Arial" panose="020B0604020202020204" pitchFamily="34" charset="0"/>
            </a:endParaRPr>
          </a:p>
          <a:p>
            <a:pPr lvl="0"/>
            <a:r>
              <a:rPr lang="nl-BE" dirty="0">
                <a:solidFill>
                  <a:schemeClr val="accent5">
                    <a:lumMod val="50000"/>
                  </a:schemeClr>
                </a:solidFill>
                <a:latin typeface="Arial" panose="020B0604020202020204" pitchFamily="34" charset="0"/>
                <a:cs typeface="Arial" panose="020B0604020202020204" pitchFamily="34" charset="0"/>
              </a:rPr>
              <a:t>Volgens stappenplan registreren nieuwe allergie</a:t>
            </a:r>
            <a:endParaRPr lang="nl-NL" dirty="0">
              <a:solidFill>
                <a:schemeClr val="accent5">
                  <a:lumMod val="50000"/>
                </a:schemeClr>
              </a:solidFill>
              <a:latin typeface="Arial" panose="020B0604020202020204" pitchFamily="34" charset="0"/>
              <a:cs typeface="Arial" panose="020B0604020202020204" pitchFamily="34" charset="0"/>
            </a:endParaRPr>
          </a:p>
          <a:p>
            <a:pPr lvl="0"/>
            <a:endParaRPr lang="nl-BE" dirty="0">
              <a:solidFill>
                <a:schemeClr val="accent5">
                  <a:lumMod val="50000"/>
                </a:schemeClr>
              </a:solidFill>
              <a:latin typeface="Arial" panose="020B0604020202020204" pitchFamily="34" charset="0"/>
              <a:cs typeface="Arial" panose="020B0604020202020204" pitchFamily="34" charset="0"/>
            </a:endParaRPr>
          </a:p>
          <a:p>
            <a:pPr lvl="0"/>
            <a:r>
              <a:rPr lang="nl-BE" dirty="0">
                <a:solidFill>
                  <a:schemeClr val="accent5">
                    <a:lumMod val="50000"/>
                  </a:schemeClr>
                </a:solidFill>
                <a:latin typeface="Arial" panose="020B0604020202020204" pitchFamily="34" charset="0"/>
                <a:cs typeface="Arial" panose="020B0604020202020204" pitchFamily="34" charset="0"/>
              </a:rPr>
              <a:t>Bestaande registraties kunnen evalueren</a:t>
            </a:r>
          </a:p>
          <a:p>
            <a:endParaRPr lang="nl-BE" dirty="0">
              <a:solidFill>
                <a:schemeClr val="accent5">
                  <a:lumMod val="50000"/>
                </a:schemeClr>
              </a:solidFill>
              <a:latin typeface="Arial" panose="020B0604020202020204" pitchFamily="34" charset="0"/>
              <a:cs typeface="Arial" panose="020B0604020202020204" pitchFamily="34" charset="0"/>
            </a:endParaRPr>
          </a:p>
          <a:p>
            <a:r>
              <a:rPr lang="nl-BE" dirty="0">
                <a:solidFill>
                  <a:schemeClr val="accent5">
                    <a:lumMod val="50000"/>
                  </a:schemeClr>
                </a:solidFill>
                <a:latin typeface="Arial" panose="020B0604020202020204" pitchFamily="34" charset="0"/>
                <a:cs typeface="Arial" panose="020B0604020202020204" pitchFamily="34" charset="0"/>
              </a:rPr>
              <a:t>Kennen van mogelijkheden te verwijzen voor allergietest</a:t>
            </a:r>
            <a:endParaRPr lang="nl-NL" dirty="0">
              <a:solidFill>
                <a:schemeClr val="accent5">
                  <a:lumMod val="50000"/>
                </a:schemeClr>
              </a:solidFill>
              <a:latin typeface="Arial" panose="020B0604020202020204" pitchFamily="34" charset="0"/>
              <a:cs typeface="Arial" panose="020B0604020202020204" pitchFamily="34" charset="0"/>
            </a:endParaRPr>
          </a:p>
          <a:p>
            <a:pPr lvl="0"/>
            <a:endParaRPr lang="nl-BE" dirty="0">
              <a:solidFill>
                <a:schemeClr val="accent5">
                  <a:lumMod val="50000"/>
                </a:schemeClr>
              </a:solidFill>
              <a:latin typeface="Arial" panose="020B0604020202020204" pitchFamily="34" charset="0"/>
              <a:cs typeface="Arial" panose="020B0604020202020204" pitchFamily="34" charset="0"/>
            </a:endParaRPr>
          </a:p>
          <a:p>
            <a:pPr lvl="0"/>
            <a:r>
              <a:rPr lang="nl-BE" dirty="0">
                <a:solidFill>
                  <a:schemeClr val="accent5">
                    <a:lumMod val="50000"/>
                  </a:schemeClr>
                </a:solidFill>
                <a:latin typeface="Arial" panose="020B0604020202020204" pitchFamily="34" charset="0"/>
                <a:cs typeface="Arial" panose="020B0604020202020204" pitchFamily="34" charset="0"/>
              </a:rPr>
              <a:t>Afspraken maken over registratie, communicatie en dossiervoering </a:t>
            </a:r>
          </a:p>
          <a:p>
            <a:pPr marL="0" indent="0">
              <a:buNone/>
            </a:pPr>
            <a:endParaRPr lang="en-US" dirty="0" smtClean="0">
              <a:latin typeface="Arial" charset="0"/>
              <a:ea typeface="Arial" charset="0"/>
              <a:cs typeface="Arial"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1714260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smtClean="0">
                <a:solidFill>
                  <a:srgbClr val="2B2D6B"/>
                </a:solidFill>
                <a:latin typeface="Arial" charset="0"/>
                <a:ea typeface="Arial" charset="0"/>
                <a:cs typeface="Arial" charset="0"/>
              </a:rPr>
              <a:t>Allergie? Of niet?</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pic>
        <p:nvPicPr>
          <p:cNvPr id="8" name="Content Placeholder 4">
            <a:extLst>
              <a:ext uri="{FF2B5EF4-FFF2-40B4-BE49-F238E27FC236}">
                <a16:creationId xmlns:a16="http://schemas.microsoft.com/office/drawing/2014/main" id="{C1DE7E2D-A23B-4508-B3DF-957CB40E7A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2125" y="1757204"/>
            <a:ext cx="7315200" cy="3840480"/>
          </a:xfrm>
        </p:spPr>
      </p:pic>
    </p:spTree>
    <p:extLst>
      <p:ext uri="{BB962C8B-B14F-4D97-AF65-F5344CB8AC3E}">
        <p14:creationId xmlns:p14="http://schemas.microsoft.com/office/powerpoint/2010/main" val="1531370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normAutofit/>
          </a:bodyPr>
          <a:lstStyle/>
          <a:p>
            <a:r>
              <a:rPr lang="nl-NL" b="1" dirty="0" smtClean="0">
                <a:solidFill>
                  <a:srgbClr val="2B2D6B"/>
                </a:solidFill>
                <a:latin typeface="Arial" charset="0"/>
                <a:ea typeface="Arial" charset="0"/>
                <a:cs typeface="Arial" charset="0"/>
              </a:rPr>
              <a:t>Het probleem</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graphicFrame>
        <p:nvGraphicFramePr>
          <p:cNvPr id="6" name="Table 5">
            <a:extLst>
              <a:ext uri="{FF2B5EF4-FFF2-40B4-BE49-F238E27FC236}">
                <a16:creationId xmlns:a16="http://schemas.microsoft.com/office/drawing/2014/main" id="{CF2E9454-33C2-493C-B44E-2F8E95AC65B7}"/>
              </a:ext>
            </a:extLst>
          </p:cNvPr>
          <p:cNvGraphicFramePr>
            <a:graphicFrameLocks noGrp="1"/>
          </p:cNvGraphicFramePr>
          <p:nvPr>
            <p:extLst>
              <p:ext uri="{D42A27DB-BD31-4B8C-83A1-F6EECF244321}">
                <p14:modId xmlns:p14="http://schemas.microsoft.com/office/powerpoint/2010/main" val="1136482304"/>
              </p:ext>
            </p:extLst>
          </p:nvPr>
        </p:nvGraphicFramePr>
        <p:xfrm>
          <a:off x="2629991" y="2661400"/>
          <a:ext cx="3672408" cy="323088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1485267364"/>
                    </a:ext>
                  </a:extLst>
                </a:gridCol>
              </a:tblGrid>
              <a:tr h="0">
                <a:tc>
                  <a:txBody>
                    <a:bodyPr/>
                    <a:lstStyle/>
                    <a:p>
                      <a:pPr algn="ctr"/>
                      <a:r>
                        <a:rPr lang="en-US" sz="2000" dirty="0"/>
                        <a:t>Patient</a:t>
                      </a:r>
                      <a:endParaRPr lang="nl-NL" sz="2000" dirty="0"/>
                    </a:p>
                  </a:txBody>
                  <a:tcPr>
                    <a:solidFill>
                      <a:schemeClr val="accent1"/>
                    </a:solidFill>
                  </a:tcPr>
                </a:tc>
                <a:extLst>
                  <a:ext uri="{0D108BD9-81ED-4DB2-BD59-A6C34878D82A}">
                    <a16:rowId xmlns:a16="http://schemas.microsoft.com/office/drawing/2014/main" val="865383496"/>
                  </a:ext>
                </a:extLst>
              </a:tr>
              <a:tr h="1873147">
                <a:tc>
                  <a:txBody>
                    <a:bodyPr/>
                    <a:lstStyle/>
                    <a:p>
                      <a:pPr algn="ctr"/>
                      <a:r>
                        <a:rPr lang="en-US" sz="2000" dirty="0"/>
                        <a:t>Minder </a:t>
                      </a:r>
                      <a:r>
                        <a:rPr lang="en-US" sz="2000" dirty="0" err="1"/>
                        <a:t>effectieve</a:t>
                      </a:r>
                      <a:r>
                        <a:rPr lang="en-US" sz="2000" dirty="0"/>
                        <a:t> </a:t>
                      </a:r>
                      <a:r>
                        <a:rPr lang="en-US" sz="2000" dirty="0" err="1"/>
                        <a:t>antibiotica-opties</a:t>
                      </a:r>
                      <a:endParaRPr lang="en-US" sz="2000" dirty="0"/>
                    </a:p>
                    <a:p>
                      <a:pPr algn="ct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Meer post-</a:t>
                      </a:r>
                      <a:r>
                        <a:rPr lang="en-US" sz="2000" dirty="0" err="1"/>
                        <a:t>operatieve</a:t>
                      </a:r>
                      <a:r>
                        <a:rPr lang="en-US" sz="2000" dirty="0"/>
                        <a:t> </a:t>
                      </a:r>
                      <a:r>
                        <a:rPr lang="en-US" sz="2000" dirty="0" err="1"/>
                        <a:t>infecties</a:t>
                      </a:r>
                      <a:endParaRPr lang="nl-NL" sz="2000" dirty="0"/>
                    </a:p>
                    <a:p>
                      <a:pPr algn="ctr"/>
                      <a:endParaRPr lang="en-US" sz="2000" dirty="0"/>
                    </a:p>
                    <a:p>
                      <a:pPr algn="ctr"/>
                      <a:r>
                        <a:rPr lang="en-US" sz="2000" dirty="0"/>
                        <a:t>Meer </a:t>
                      </a:r>
                      <a:r>
                        <a:rPr lang="en-US" sz="2000" dirty="0" err="1"/>
                        <a:t>toxiciteit</a:t>
                      </a:r>
                      <a:endParaRPr lang="en-US" sz="2000" dirty="0"/>
                    </a:p>
                    <a:p>
                      <a:pPr algn="ctr"/>
                      <a:endParaRPr lang="en-US" sz="2000" dirty="0"/>
                    </a:p>
                    <a:p>
                      <a:pPr algn="ctr"/>
                      <a:r>
                        <a:rPr lang="en-US" sz="2000" dirty="0"/>
                        <a:t>Meer </a:t>
                      </a:r>
                      <a:r>
                        <a:rPr lang="en-US" sz="2000" dirty="0" err="1"/>
                        <a:t>Clostridioides</a:t>
                      </a:r>
                      <a:r>
                        <a:rPr lang="en-US" sz="2000" dirty="0"/>
                        <a:t> </a:t>
                      </a:r>
                      <a:r>
                        <a:rPr lang="en-US" sz="2000" dirty="0" err="1"/>
                        <a:t>infecties</a:t>
                      </a:r>
                      <a:endParaRPr lang="en-US" sz="2000" dirty="0"/>
                    </a:p>
                    <a:p>
                      <a:pPr algn="ctr"/>
                      <a:endParaRPr lang="en-US" sz="2000" dirty="0"/>
                    </a:p>
                  </a:txBody>
                  <a:tcPr/>
                </a:tc>
                <a:extLst>
                  <a:ext uri="{0D108BD9-81ED-4DB2-BD59-A6C34878D82A}">
                    <a16:rowId xmlns:a16="http://schemas.microsoft.com/office/drawing/2014/main" val="1432016632"/>
                  </a:ext>
                </a:extLst>
              </a:tr>
            </a:tbl>
          </a:graphicData>
        </a:graphic>
      </p:graphicFrame>
      <p:graphicFrame>
        <p:nvGraphicFramePr>
          <p:cNvPr id="7" name="Table 6">
            <a:extLst>
              <a:ext uri="{FF2B5EF4-FFF2-40B4-BE49-F238E27FC236}">
                <a16:creationId xmlns:a16="http://schemas.microsoft.com/office/drawing/2014/main" id="{F7AE7584-20D8-4AF4-B4CB-056A51B0D210}"/>
              </a:ext>
            </a:extLst>
          </p:cNvPr>
          <p:cNvGraphicFramePr>
            <a:graphicFrameLocks noGrp="1"/>
          </p:cNvGraphicFramePr>
          <p:nvPr>
            <p:extLst>
              <p:ext uri="{D42A27DB-BD31-4B8C-83A1-F6EECF244321}">
                <p14:modId xmlns:p14="http://schemas.microsoft.com/office/powerpoint/2010/main" val="1452559264"/>
              </p:ext>
            </p:extLst>
          </p:nvPr>
        </p:nvGraphicFramePr>
        <p:xfrm>
          <a:off x="6854964" y="2734011"/>
          <a:ext cx="2821461" cy="2380869"/>
        </p:xfrm>
        <a:graphic>
          <a:graphicData uri="http://schemas.openxmlformats.org/drawingml/2006/table">
            <a:tbl>
              <a:tblPr firstRow="1" bandRow="1">
                <a:tableStyleId>{5C22544A-7EE6-4342-B048-85BDC9FD1C3A}</a:tableStyleId>
              </a:tblPr>
              <a:tblGrid>
                <a:gridCol w="2821461">
                  <a:extLst>
                    <a:ext uri="{9D8B030D-6E8A-4147-A177-3AD203B41FA5}">
                      <a16:colId xmlns:a16="http://schemas.microsoft.com/office/drawing/2014/main" val="1485267364"/>
                    </a:ext>
                  </a:extLst>
                </a:gridCol>
              </a:tblGrid>
              <a:tr h="0">
                <a:tc>
                  <a:txBody>
                    <a:bodyPr/>
                    <a:lstStyle/>
                    <a:p>
                      <a:pPr algn="ctr"/>
                      <a:r>
                        <a:rPr lang="en-US" sz="2000" dirty="0" err="1"/>
                        <a:t>Maatschappij</a:t>
                      </a:r>
                      <a:endParaRPr lang="nl-NL" sz="2000" dirty="0"/>
                    </a:p>
                  </a:txBody>
                  <a:tcPr/>
                </a:tc>
                <a:extLst>
                  <a:ext uri="{0D108BD9-81ED-4DB2-BD59-A6C34878D82A}">
                    <a16:rowId xmlns:a16="http://schemas.microsoft.com/office/drawing/2014/main" val="865383496"/>
                  </a:ext>
                </a:extLst>
              </a:tr>
              <a:tr h="1984629">
                <a:tc>
                  <a:txBody>
                    <a:bodyPr/>
                    <a:lstStyle/>
                    <a:p>
                      <a:pPr algn="ctr"/>
                      <a:r>
                        <a:rPr lang="en-US" sz="2000" dirty="0"/>
                        <a:t>Antibiotica </a:t>
                      </a:r>
                      <a:r>
                        <a:rPr lang="en-US" sz="2000" dirty="0" err="1"/>
                        <a:t>resistentie</a:t>
                      </a:r>
                      <a:endParaRPr lang="en-US" sz="2000" dirty="0"/>
                    </a:p>
                    <a:p>
                      <a:pPr algn="ctr"/>
                      <a:endParaRPr lang="en-US" sz="2000" dirty="0"/>
                    </a:p>
                    <a:p>
                      <a:pPr algn="ctr"/>
                      <a:r>
                        <a:rPr lang="en-US" sz="2000" dirty="0" err="1"/>
                        <a:t>Hogere</a:t>
                      </a:r>
                      <a:r>
                        <a:rPr lang="en-US" sz="2000" dirty="0"/>
                        <a:t> </a:t>
                      </a:r>
                      <a:r>
                        <a:rPr lang="en-US" sz="2000" dirty="0" err="1"/>
                        <a:t>kosten</a:t>
                      </a:r>
                      <a:endParaRPr lang="en-US" sz="2000" dirty="0"/>
                    </a:p>
                    <a:p>
                      <a:pPr algn="ctr"/>
                      <a:endParaRPr lang="en-US" sz="2000" dirty="0"/>
                    </a:p>
                    <a:p>
                      <a:pPr algn="ctr"/>
                      <a:r>
                        <a:rPr lang="en-US" sz="2000" dirty="0" err="1"/>
                        <a:t>Langere</a:t>
                      </a:r>
                      <a:r>
                        <a:rPr lang="en-US" sz="2000" dirty="0"/>
                        <a:t> </a:t>
                      </a:r>
                      <a:r>
                        <a:rPr lang="en-US" sz="2000" dirty="0" err="1"/>
                        <a:t>ziekenhuisopnames</a:t>
                      </a:r>
                      <a:endParaRPr lang="nl-NL" sz="2000" dirty="0"/>
                    </a:p>
                  </a:txBody>
                  <a:tcPr/>
                </a:tc>
                <a:extLst>
                  <a:ext uri="{0D108BD9-81ED-4DB2-BD59-A6C34878D82A}">
                    <a16:rowId xmlns:a16="http://schemas.microsoft.com/office/drawing/2014/main" val="1432016632"/>
                  </a:ext>
                </a:extLst>
              </a:tr>
            </a:tbl>
          </a:graphicData>
        </a:graphic>
      </p:graphicFrame>
      <p:graphicFrame>
        <p:nvGraphicFramePr>
          <p:cNvPr id="8" name="Table 10">
            <a:extLst>
              <a:ext uri="{FF2B5EF4-FFF2-40B4-BE49-F238E27FC236}">
                <a16:creationId xmlns:a16="http://schemas.microsoft.com/office/drawing/2014/main" id="{84E01E0E-C879-4A7D-81CA-6932B7C2834F}"/>
              </a:ext>
            </a:extLst>
          </p:cNvPr>
          <p:cNvGraphicFramePr>
            <a:graphicFrameLocks noGrp="1"/>
          </p:cNvGraphicFramePr>
          <p:nvPr>
            <p:extLst>
              <p:ext uri="{D42A27DB-BD31-4B8C-83A1-F6EECF244321}">
                <p14:modId xmlns:p14="http://schemas.microsoft.com/office/powerpoint/2010/main" val="2164649163"/>
              </p:ext>
            </p:extLst>
          </p:nvPr>
        </p:nvGraphicFramePr>
        <p:xfrm>
          <a:off x="3007189" y="1259783"/>
          <a:ext cx="7071592" cy="396240"/>
        </p:xfrm>
        <a:graphic>
          <a:graphicData uri="http://schemas.openxmlformats.org/drawingml/2006/table">
            <a:tbl>
              <a:tblPr firstRow="1" bandRow="1">
                <a:tableStyleId>{5C22544A-7EE6-4342-B048-85BDC9FD1C3A}</a:tableStyleId>
              </a:tblPr>
              <a:tblGrid>
                <a:gridCol w="7071592">
                  <a:extLst>
                    <a:ext uri="{9D8B030D-6E8A-4147-A177-3AD203B41FA5}">
                      <a16:colId xmlns:a16="http://schemas.microsoft.com/office/drawing/2014/main" val="1485267364"/>
                    </a:ext>
                  </a:extLst>
                </a:gridCol>
              </a:tblGrid>
              <a:tr h="0">
                <a:tc>
                  <a:txBody>
                    <a:bodyPr/>
                    <a:lstStyle/>
                    <a:p>
                      <a:pPr algn="ctr"/>
                      <a:r>
                        <a:rPr lang="en-US" sz="2000" dirty="0"/>
                        <a:t>(</a:t>
                      </a:r>
                      <a:r>
                        <a:rPr lang="en-US" sz="2000" dirty="0" err="1"/>
                        <a:t>onjuiste</a:t>
                      </a:r>
                      <a:r>
                        <a:rPr lang="en-US" sz="2000" dirty="0"/>
                        <a:t>) antibiotica </a:t>
                      </a:r>
                      <a:r>
                        <a:rPr lang="en-US" sz="2000" dirty="0" err="1"/>
                        <a:t>allergie</a:t>
                      </a:r>
                      <a:r>
                        <a:rPr lang="en-US" sz="2000" dirty="0"/>
                        <a:t> labels</a:t>
                      </a:r>
                      <a:endParaRPr lang="nl-NL" sz="2000" dirty="0"/>
                    </a:p>
                  </a:txBody>
                  <a:tcPr/>
                </a:tc>
                <a:extLst>
                  <a:ext uri="{0D108BD9-81ED-4DB2-BD59-A6C34878D82A}">
                    <a16:rowId xmlns:a16="http://schemas.microsoft.com/office/drawing/2014/main" val="865383496"/>
                  </a:ext>
                </a:extLst>
              </a:tr>
            </a:tbl>
          </a:graphicData>
        </a:graphic>
      </p:graphicFrame>
      <p:sp>
        <p:nvSpPr>
          <p:cNvPr id="9" name="Arrow: Down 11">
            <a:extLst>
              <a:ext uri="{FF2B5EF4-FFF2-40B4-BE49-F238E27FC236}">
                <a16:creationId xmlns:a16="http://schemas.microsoft.com/office/drawing/2014/main" id="{3CD00C5E-DD92-458A-8AB0-EB1811C3F807}"/>
              </a:ext>
            </a:extLst>
          </p:cNvPr>
          <p:cNvSpPr/>
          <p:nvPr/>
        </p:nvSpPr>
        <p:spPr>
          <a:xfrm>
            <a:off x="6422916" y="5322495"/>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rial" panose="020B0604020202020204" pitchFamily="34" charset="0"/>
              <a:cs typeface="Arial" panose="020B0604020202020204" pitchFamily="34" charset="0"/>
            </a:endParaRPr>
          </a:p>
        </p:txBody>
      </p:sp>
      <p:sp>
        <p:nvSpPr>
          <p:cNvPr id="10" name="Arrow: Down 12">
            <a:extLst>
              <a:ext uri="{FF2B5EF4-FFF2-40B4-BE49-F238E27FC236}">
                <a16:creationId xmlns:a16="http://schemas.microsoft.com/office/drawing/2014/main" id="{B3D1ED1E-364F-4A48-818E-3FE40236EF85}"/>
              </a:ext>
            </a:extLst>
          </p:cNvPr>
          <p:cNvSpPr/>
          <p:nvPr/>
        </p:nvSpPr>
        <p:spPr>
          <a:xfrm>
            <a:off x="4285876" y="1812385"/>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rial" panose="020B0604020202020204" pitchFamily="34" charset="0"/>
              <a:cs typeface="Arial" panose="020B0604020202020204" pitchFamily="34" charset="0"/>
            </a:endParaRPr>
          </a:p>
        </p:txBody>
      </p:sp>
      <p:sp>
        <p:nvSpPr>
          <p:cNvPr id="11" name="Arrow: Down 13">
            <a:extLst>
              <a:ext uri="{FF2B5EF4-FFF2-40B4-BE49-F238E27FC236}">
                <a16:creationId xmlns:a16="http://schemas.microsoft.com/office/drawing/2014/main" id="{7A08203C-30FD-4DA0-9D08-2730C6CB8163}"/>
              </a:ext>
            </a:extLst>
          </p:cNvPr>
          <p:cNvSpPr/>
          <p:nvPr/>
        </p:nvSpPr>
        <p:spPr>
          <a:xfrm>
            <a:off x="7923110" y="1811782"/>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rial" panose="020B0604020202020204" pitchFamily="34" charset="0"/>
              <a:cs typeface="Arial" panose="020B0604020202020204" pitchFamily="34" charset="0"/>
            </a:endParaRPr>
          </a:p>
        </p:txBody>
      </p:sp>
      <p:graphicFrame>
        <p:nvGraphicFramePr>
          <p:cNvPr id="12" name="Table 14">
            <a:extLst>
              <a:ext uri="{FF2B5EF4-FFF2-40B4-BE49-F238E27FC236}">
                <a16:creationId xmlns:a16="http://schemas.microsoft.com/office/drawing/2014/main" id="{2DDD62C1-AD20-40C0-B7DF-00E9F15DBDD0}"/>
              </a:ext>
            </a:extLst>
          </p:cNvPr>
          <p:cNvGraphicFramePr>
            <a:graphicFrameLocks noGrp="1"/>
          </p:cNvGraphicFramePr>
          <p:nvPr>
            <p:extLst>
              <p:ext uri="{D42A27DB-BD31-4B8C-83A1-F6EECF244321}">
                <p14:modId xmlns:p14="http://schemas.microsoft.com/office/powerpoint/2010/main" val="2540526349"/>
              </p:ext>
            </p:extLst>
          </p:nvPr>
        </p:nvGraphicFramePr>
        <p:xfrm>
          <a:off x="3319168" y="6192869"/>
          <a:ext cx="7071592" cy="396240"/>
        </p:xfrm>
        <a:graphic>
          <a:graphicData uri="http://schemas.openxmlformats.org/drawingml/2006/table">
            <a:tbl>
              <a:tblPr firstRow="1" bandRow="1">
                <a:tableStyleId>{5C22544A-7EE6-4342-B048-85BDC9FD1C3A}</a:tableStyleId>
              </a:tblPr>
              <a:tblGrid>
                <a:gridCol w="7071592">
                  <a:extLst>
                    <a:ext uri="{9D8B030D-6E8A-4147-A177-3AD203B41FA5}">
                      <a16:colId xmlns:a16="http://schemas.microsoft.com/office/drawing/2014/main" val="1485267364"/>
                    </a:ext>
                  </a:extLst>
                </a:gridCol>
              </a:tblGrid>
              <a:tr h="0">
                <a:tc>
                  <a:txBody>
                    <a:bodyPr/>
                    <a:lstStyle/>
                    <a:p>
                      <a:r>
                        <a:rPr lang="en-US" sz="2000" dirty="0"/>
                        <a:t>Goede </a:t>
                      </a:r>
                      <a:r>
                        <a:rPr lang="en-US" sz="2000" dirty="0" err="1"/>
                        <a:t>allergie</a:t>
                      </a:r>
                      <a:r>
                        <a:rPr lang="en-US" sz="2000" dirty="0"/>
                        <a:t> assessment </a:t>
                      </a:r>
                      <a:r>
                        <a:rPr lang="en-US" sz="2000" dirty="0">
                          <a:sym typeface="Wingdings" panose="05000000000000000000" pitchFamily="2" charset="2"/>
                        </a:rPr>
                        <a:t> </a:t>
                      </a:r>
                      <a:r>
                        <a:rPr lang="en-US" sz="2000" dirty="0" err="1">
                          <a:sym typeface="Wingdings" panose="05000000000000000000" pitchFamily="2" charset="2"/>
                        </a:rPr>
                        <a:t>delabeling</a:t>
                      </a:r>
                      <a:r>
                        <a:rPr lang="en-US" sz="2000" dirty="0">
                          <a:sym typeface="Wingdings" panose="05000000000000000000" pitchFamily="2" charset="2"/>
                        </a:rPr>
                        <a:t> </a:t>
                      </a:r>
                      <a:r>
                        <a:rPr lang="en-US" sz="2000" dirty="0" err="1">
                          <a:sym typeface="Wingdings" panose="05000000000000000000" pitchFamily="2" charset="2"/>
                        </a:rPr>
                        <a:t>mogelijk</a:t>
                      </a:r>
                      <a:r>
                        <a:rPr lang="en-US" sz="2000" dirty="0">
                          <a:sym typeface="Wingdings" panose="05000000000000000000" pitchFamily="2" charset="2"/>
                        </a:rPr>
                        <a:t> in &gt;95%</a:t>
                      </a:r>
                      <a:endParaRPr lang="nl-NL" sz="2000" dirty="0"/>
                    </a:p>
                  </a:txBody>
                  <a:tcPr/>
                </a:tc>
                <a:extLst>
                  <a:ext uri="{0D108BD9-81ED-4DB2-BD59-A6C34878D82A}">
                    <a16:rowId xmlns:a16="http://schemas.microsoft.com/office/drawing/2014/main" val="865383496"/>
                  </a:ext>
                </a:extLst>
              </a:tr>
            </a:tbl>
          </a:graphicData>
        </a:graphic>
      </p:graphicFrame>
    </p:spTree>
    <p:extLst>
      <p:ext uri="{BB962C8B-B14F-4D97-AF65-F5344CB8AC3E}">
        <p14:creationId xmlns:p14="http://schemas.microsoft.com/office/powerpoint/2010/main" val="23769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10023676" cy="995915"/>
          </a:xfrm>
        </p:spPr>
        <p:txBody>
          <a:bodyPr/>
          <a:lstStyle/>
          <a:p>
            <a:r>
              <a:rPr lang="nl-NL" b="1" dirty="0" smtClean="0">
                <a:solidFill>
                  <a:srgbClr val="2B2D6B"/>
                </a:solidFill>
                <a:latin typeface="Arial" charset="0"/>
                <a:ea typeface="Arial" charset="0"/>
                <a:cs typeface="Arial" charset="0"/>
              </a:rPr>
              <a:t>Typen antibiotica-allergie</a:t>
            </a:r>
            <a:endParaRPr lang="nl-NL" b="1" dirty="0">
              <a:solidFill>
                <a:srgbClr val="2B2D6B"/>
              </a:solidFill>
              <a:latin typeface="Arial" charset="0"/>
              <a:ea typeface="Arial" charset="0"/>
              <a:cs typeface="Arial" charset="0"/>
            </a:endParaRPr>
          </a:p>
        </p:txBody>
      </p:sp>
      <p:sp>
        <p:nvSpPr>
          <p:cNvPr id="4" name="Tijdelijke aanduiding voor inhoud 2"/>
          <p:cNvSpPr txBox="1">
            <a:spLocks/>
          </p:cNvSpPr>
          <p:nvPr/>
        </p:nvSpPr>
        <p:spPr>
          <a:xfrm>
            <a:off x="1678329" y="1862322"/>
            <a:ext cx="10023676" cy="462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 name="Tijdelijke aanduiding voor inhoud 2"/>
          <p:cNvSpPr>
            <a:spLocks noGrp="1"/>
          </p:cNvSpPr>
          <p:nvPr>
            <p:ph idx="1"/>
          </p:nvPr>
        </p:nvSpPr>
        <p:spPr/>
        <p:txBody>
          <a:bodyPr/>
          <a:lstStyle/>
          <a:p>
            <a:endParaRPr lang="nl-NL"/>
          </a:p>
        </p:txBody>
      </p:sp>
      <p:graphicFrame>
        <p:nvGraphicFramePr>
          <p:cNvPr id="6" name="Diagram 5">
            <a:extLst>
              <a:ext uri="{FF2B5EF4-FFF2-40B4-BE49-F238E27FC236}">
                <a16:creationId xmlns:a16="http://schemas.microsoft.com/office/drawing/2014/main" id="{0624BFC7-A388-43BB-BAE5-145CCDB4AC79}"/>
              </a:ext>
            </a:extLst>
          </p:cNvPr>
          <p:cNvGraphicFramePr/>
          <p:nvPr>
            <p:extLst>
              <p:ext uri="{D42A27DB-BD31-4B8C-83A1-F6EECF244321}">
                <p14:modId xmlns:p14="http://schemas.microsoft.com/office/powerpoint/2010/main" val="2944026321"/>
              </p:ext>
            </p:extLst>
          </p:nvPr>
        </p:nvGraphicFramePr>
        <p:xfrm>
          <a:off x="2063552" y="1668556"/>
          <a:ext cx="8064896"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kstvak 6"/>
          <p:cNvSpPr txBox="1"/>
          <p:nvPr/>
        </p:nvSpPr>
        <p:spPr>
          <a:xfrm>
            <a:off x="2521980" y="4029031"/>
            <a:ext cx="1739579" cy="461665"/>
          </a:xfrm>
          <a:prstGeom prst="rect">
            <a:avLst/>
          </a:prstGeom>
          <a:noFill/>
        </p:spPr>
        <p:txBody>
          <a:bodyPr wrap="none" rtlCol="0">
            <a:spAutoFit/>
          </a:bodyPr>
          <a:lstStyle/>
          <a:p>
            <a:r>
              <a:rPr lang="nl-NL" sz="2400" b="1" dirty="0" smtClean="0">
                <a:solidFill>
                  <a:srgbClr val="FF0000"/>
                </a:solidFill>
                <a:latin typeface="Arial" panose="020B0604020202020204" pitchFamily="34" charset="0"/>
                <a:cs typeface="Arial" panose="020B0604020202020204" pitchFamily="34" charset="0"/>
              </a:rPr>
              <a:t>Bijwerking</a:t>
            </a:r>
            <a:endParaRPr lang="nl-NL" sz="2400" b="1" dirty="0">
              <a:solidFill>
                <a:srgbClr val="FF0000"/>
              </a:solidFill>
              <a:latin typeface="Arial" panose="020B0604020202020204" pitchFamily="34" charset="0"/>
              <a:cs typeface="Arial" panose="020B0604020202020204" pitchFamily="34" charset="0"/>
            </a:endParaRPr>
          </a:p>
        </p:txBody>
      </p:sp>
      <p:sp>
        <p:nvSpPr>
          <p:cNvPr id="8" name="Tekstvak 7"/>
          <p:cNvSpPr txBox="1"/>
          <p:nvPr/>
        </p:nvSpPr>
        <p:spPr>
          <a:xfrm>
            <a:off x="7066487" y="4035759"/>
            <a:ext cx="1313180" cy="461665"/>
          </a:xfrm>
          <a:prstGeom prst="rect">
            <a:avLst/>
          </a:prstGeom>
          <a:noFill/>
        </p:spPr>
        <p:txBody>
          <a:bodyPr wrap="none" rtlCol="0">
            <a:spAutoFit/>
          </a:bodyPr>
          <a:lstStyle/>
          <a:p>
            <a:r>
              <a:rPr lang="nl-NL" sz="2400" b="1" dirty="0" smtClean="0">
                <a:solidFill>
                  <a:srgbClr val="FF0000"/>
                </a:solidFill>
                <a:latin typeface="Arial" panose="020B0604020202020204" pitchFamily="34" charset="0"/>
                <a:cs typeface="Arial" panose="020B0604020202020204" pitchFamily="34" charset="0"/>
              </a:rPr>
              <a:t>Allergie</a:t>
            </a:r>
            <a:endParaRPr lang="nl-NL"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78329" y="263868"/>
            <a:ext cx="8240923" cy="995915"/>
          </a:xfrm>
        </p:spPr>
        <p:txBody>
          <a:bodyPr>
            <a:normAutofit fontScale="90000"/>
          </a:bodyPr>
          <a:lstStyle/>
          <a:p>
            <a:r>
              <a:rPr lang="nl-NL" b="1" dirty="0" smtClean="0">
                <a:solidFill>
                  <a:schemeClr val="accent5">
                    <a:lumMod val="50000"/>
                  </a:schemeClr>
                </a:solidFill>
                <a:latin typeface="Arial" panose="020B0604020202020204" pitchFamily="34" charset="0"/>
                <a:cs typeface="Arial" panose="020B0604020202020204" pitchFamily="34" charset="0"/>
              </a:rPr>
              <a:t>Allergie types volgens </a:t>
            </a:r>
            <a:r>
              <a:rPr lang="nl-NL" b="1" dirty="0" err="1" smtClean="0">
                <a:solidFill>
                  <a:schemeClr val="accent5">
                    <a:lumMod val="50000"/>
                  </a:schemeClr>
                </a:solidFill>
                <a:latin typeface="Arial" panose="020B0604020202020204" pitchFamily="34" charset="0"/>
                <a:cs typeface="Arial" panose="020B0604020202020204" pitchFamily="34" charset="0"/>
              </a:rPr>
              <a:t>Gell</a:t>
            </a:r>
            <a:r>
              <a:rPr lang="nl-NL" b="1" dirty="0" smtClean="0">
                <a:solidFill>
                  <a:schemeClr val="accent5">
                    <a:lumMod val="50000"/>
                  </a:schemeClr>
                </a:solidFill>
                <a:latin typeface="Arial" panose="020B0604020202020204" pitchFamily="34" charset="0"/>
                <a:cs typeface="Arial" panose="020B0604020202020204" pitchFamily="34" charset="0"/>
              </a:rPr>
              <a:t> en </a:t>
            </a:r>
            <a:r>
              <a:rPr lang="nl-NL" b="1" dirty="0" err="1" smtClean="0">
                <a:solidFill>
                  <a:schemeClr val="accent5">
                    <a:lumMod val="50000"/>
                  </a:schemeClr>
                </a:solidFill>
                <a:latin typeface="Arial" panose="020B0604020202020204" pitchFamily="34" charset="0"/>
                <a:cs typeface="Arial" panose="020B0604020202020204" pitchFamily="34" charset="0"/>
              </a:rPr>
              <a:t>Coombs</a:t>
            </a:r>
            <a:endParaRPr lang="nl-NL" b="1" dirty="0">
              <a:solidFill>
                <a:schemeClr val="accent5">
                  <a:lumMod val="50000"/>
                </a:schemeClr>
              </a:solidFill>
              <a:latin typeface="Arial" panose="020B0604020202020204" pitchFamily="34" charset="0"/>
              <a:ea typeface="Arial" charset="0"/>
              <a:cs typeface="Arial" panose="020B0604020202020204" pitchFamily="34" charset="0"/>
            </a:endParaRPr>
          </a:p>
        </p:txBody>
      </p:sp>
      <p:sp>
        <p:nvSpPr>
          <p:cNvPr id="4" name="Tijdelijke aanduiding voor inhoud 2"/>
          <p:cNvSpPr txBox="1">
            <a:spLocks/>
          </p:cNvSpPr>
          <p:nvPr/>
        </p:nvSpPr>
        <p:spPr>
          <a:xfrm>
            <a:off x="1678329" y="1862322"/>
            <a:ext cx="10023676" cy="208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nl-NL" sz="2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 name="Tijdelijke aanduiding voor inhoud 2"/>
          <p:cNvSpPr>
            <a:spLocks noGrp="1"/>
          </p:cNvSpPr>
          <p:nvPr>
            <p:ph idx="1"/>
          </p:nvPr>
        </p:nvSpPr>
        <p:spPr>
          <a:xfrm>
            <a:off x="1678329" y="1511138"/>
            <a:ext cx="10023676" cy="4333070"/>
          </a:xfrm>
        </p:spPr>
        <p:txBody>
          <a:bodyPr>
            <a:normAutofit/>
          </a:bodyPr>
          <a:lstStyle/>
          <a:p>
            <a:r>
              <a:rPr lang="nl-NL" sz="2600" dirty="0">
                <a:solidFill>
                  <a:schemeClr val="accent5">
                    <a:lumMod val="50000"/>
                  </a:schemeClr>
                </a:solidFill>
                <a:latin typeface="Arial" panose="020B0604020202020204" pitchFamily="34" charset="0"/>
                <a:cs typeface="Arial" panose="020B0604020202020204" pitchFamily="34" charset="0"/>
              </a:rPr>
              <a:t>Acuut type allergie</a:t>
            </a:r>
          </a:p>
          <a:p>
            <a:pPr lvl="1"/>
            <a:r>
              <a:rPr lang="nl-NL" dirty="0">
                <a:solidFill>
                  <a:schemeClr val="accent5">
                    <a:lumMod val="50000"/>
                  </a:schemeClr>
                </a:solidFill>
                <a:latin typeface="Arial" panose="020B0604020202020204" pitchFamily="34" charset="0"/>
                <a:cs typeface="Arial" panose="020B0604020202020204" pitchFamily="34" charset="0"/>
              </a:rPr>
              <a:t>Type 1: </a:t>
            </a:r>
            <a:r>
              <a:rPr lang="nl-NL" dirty="0" err="1">
                <a:solidFill>
                  <a:schemeClr val="accent5">
                    <a:lumMod val="50000"/>
                  </a:schemeClr>
                </a:solidFill>
                <a:latin typeface="Arial" panose="020B0604020202020204" pitchFamily="34" charset="0"/>
                <a:cs typeface="Arial" panose="020B0604020202020204" pitchFamily="34" charset="0"/>
              </a:rPr>
              <a:t>IgE</a:t>
            </a:r>
            <a:r>
              <a:rPr lang="nl-NL" dirty="0">
                <a:solidFill>
                  <a:schemeClr val="accent5">
                    <a:lumMod val="50000"/>
                  </a:schemeClr>
                </a:solidFill>
                <a:latin typeface="Arial" panose="020B0604020202020204" pitchFamily="34" charset="0"/>
                <a:cs typeface="Arial" panose="020B0604020202020204" pitchFamily="34" charset="0"/>
              </a:rPr>
              <a:t> gemedieerd</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r>
              <a:rPr lang="nl-NL" sz="2600" dirty="0">
                <a:solidFill>
                  <a:schemeClr val="accent5">
                    <a:lumMod val="50000"/>
                  </a:schemeClr>
                </a:solidFill>
                <a:latin typeface="Arial" panose="020B0604020202020204" pitchFamily="34" charset="0"/>
                <a:cs typeface="Arial" panose="020B0604020202020204" pitchFamily="34" charset="0"/>
              </a:rPr>
              <a:t>Vertraagd type allergie</a:t>
            </a:r>
          </a:p>
          <a:p>
            <a:pPr lvl="1"/>
            <a:r>
              <a:rPr lang="nl-NL" dirty="0">
                <a:solidFill>
                  <a:schemeClr val="accent5">
                    <a:lumMod val="50000"/>
                  </a:schemeClr>
                </a:solidFill>
                <a:latin typeface="Arial" panose="020B0604020202020204" pitchFamily="34" charset="0"/>
                <a:cs typeface="Arial" panose="020B0604020202020204" pitchFamily="34" charset="0"/>
              </a:rPr>
              <a:t>Type 2: </a:t>
            </a:r>
            <a:r>
              <a:rPr lang="nl-NL"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cytotoxische reacties</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Type 3: </a:t>
            </a:r>
            <a:r>
              <a:rPr lang="nl-NL"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immuuncomplexen</a:t>
            </a:r>
          </a:p>
          <a:p>
            <a:pPr lvl="1"/>
            <a:endParaRPr lang="nl-NL" dirty="0">
              <a:solidFill>
                <a:schemeClr val="accent5">
                  <a:lumMod val="50000"/>
                </a:schemeClr>
              </a:solidFill>
              <a:latin typeface="Arial" panose="020B0604020202020204" pitchFamily="34" charset="0"/>
              <a:cs typeface="Arial" panose="020B0604020202020204" pitchFamily="34" charset="0"/>
            </a:endParaRPr>
          </a:p>
          <a:p>
            <a:pPr lvl="1"/>
            <a:r>
              <a:rPr lang="nl-NL" dirty="0">
                <a:solidFill>
                  <a:schemeClr val="accent5">
                    <a:lumMod val="50000"/>
                  </a:schemeClr>
                </a:solidFill>
                <a:latin typeface="Arial" panose="020B0604020202020204" pitchFamily="34" charset="0"/>
                <a:cs typeface="Arial" panose="020B0604020202020204" pitchFamily="34" charset="0"/>
              </a:rPr>
              <a:t>Type 4: </a:t>
            </a:r>
            <a:r>
              <a:rPr lang="nl-NL"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T-cel gemedieerd</a:t>
            </a:r>
            <a:endParaRPr lang="nl-NL" dirty="0">
              <a:solidFill>
                <a:schemeClr val="accent5">
                  <a:lumMod val="50000"/>
                </a:schemeClr>
              </a:solidFill>
              <a:latin typeface="Arial" panose="020B0604020202020204" pitchFamily="34" charset="0"/>
              <a:cs typeface="Arial" panose="020B0604020202020204" pitchFamily="34" charset="0"/>
            </a:endParaRPr>
          </a:p>
          <a:p>
            <a:endParaRPr lang="nl-NL" dirty="0">
              <a:latin typeface="Arial" charset="0"/>
              <a:ea typeface="Arial" charset="0"/>
              <a:cs typeface="Arial" charset="0"/>
            </a:endParaRPr>
          </a:p>
        </p:txBody>
      </p:sp>
    </p:spTree>
    <p:extLst>
      <p:ext uri="{BB962C8B-B14F-4D97-AF65-F5344CB8AC3E}">
        <p14:creationId xmlns:p14="http://schemas.microsoft.com/office/powerpoint/2010/main" val="2553455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R_Powerpoint" id="{1D20837F-9FC2-D54A-A5F0-587527102C38}" vid="{5D45D702-8B13-3A4B-8129-8881B7F7653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2343</Words>
  <Application>Microsoft Office PowerPoint</Application>
  <PresentationFormat>Breedbeeld</PresentationFormat>
  <Paragraphs>323</Paragraphs>
  <Slides>38</Slides>
  <Notes>30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38</vt:i4>
      </vt:variant>
    </vt:vector>
  </HeadingPairs>
  <TitlesOfParts>
    <vt:vector size="46" baseType="lpstr">
      <vt:lpstr>Arial</vt:lpstr>
      <vt:lpstr>Calibri</vt:lpstr>
      <vt:lpstr>Calibri Light</vt:lpstr>
      <vt:lpstr>Geneva</vt:lpstr>
      <vt:lpstr>Times</vt:lpstr>
      <vt:lpstr>Times New Roman</vt:lpstr>
      <vt:lpstr>Wingdings</vt:lpstr>
      <vt:lpstr>Office-thema</vt:lpstr>
      <vt:lpstr> FTO antibiotica-allergie  Naam Functie</vt:lpstr>
      <vt:lpstr>Disclosure</vt:lpstr>
      <vt:lpstr>Dankwoord</vt:lpstr>
      <vt:lpstr>Programma</vt:lpstr>
      <vt:lpstr>Doelen</vt:lpstr>
      <vt:lpstr>Allergie? Of niet?</vt:lpstr>
      <vt:lpstr>Het probleem</vt:lpstr>
      <vt:lpstr>Typen antibiotica-allergie</vt:lpstr>
      <vt:lpstr>Allergie types volgens Gell en Coombs</vt:lpstr>
      <vt:lpstr>Type 1 allergie = immediate type allergie</vt:lpstr>
      <vt:lpstr>Type 1 allergie = immediate type allergie</vt:lpstr>
      <vt:lpstr>Type 1 allergie = immediate type allergie</vt:lpstr>
      <vt:lpstr>Vertraagd type allergie (reacties &gt; 6 uur)</vt:lpstr>
      <vt:lpstr>Maculeuze of maculopapuleuze exantheem (Type IV)</vt:lpstr>
      <vt:lpstr>PowerPoint-presentatie</vt:lpstr>
      <vt:lpstr>Allergieonderzoek</vt:lpstr>
      <vt:lpstr>Behandeling</vt:lpstr>
      <vt:lpstr>Vragen inhoudsdeskundige</vt:lpstr>
      <vt:lpstr>Inventarisatie vragen voor de deskundige</vt:lpstr>
      <vt:lpstr>Deel 2</vt:lpstr>
      <vt:lpstr>Doelen van de allergie anamnese</vt:lpstr>
      <vt:lpstr>Immediate versus delayed</vt:lpstr>
      <vt:lpstr>Individuele afwegingen</vt:lpstr>
      <vt:lpstr>Allergie-anamnese</vt:lpstr>
      <vt:lpstr>PowerPoint-presentatie</vt:lpstr>
      <vt:lpstr>PowerPoint-presentatie</vt:lpstr>
      <vt:lpstr>PowerPoint-presentatie</vt:lpstr>
      <vt:lpstr>Dossier analyse</vt:lpstr>
      <vt:lpstr>Leerpunten tot zover</vt:lpstr>
      <vt:lpstr>Bespreken casuïstiek:</vt:lpstr>
      <vt:lpstr>Conclusies – algemeen </vt:lpstr>
      <vt:lpstr>Verspreiding</vt:lpstr>
      <vt:lpstr>Bespreking barrières</vt:lpstr>
      <vt:lpstr>Maken van afspraken</vt:lpstr>
      <vt:lpstr>Take-home</vt:lpstr>
      <vt:lpstr>Vragen?</vt:lpstr>
      <vt:lpstr>Maken van afspraken</vt:lpstr>
      <vt:lpstr>Maken van afspraken</vt:lpstr>
    </vt:vector>
  </TitlesOfParts>
  <Company>Erasmus 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FTO antibiotica-allergie  Naam Functie</dc:title>
  <dc:creator>Frederique Baremans</dc:creator>
  <cp:lastModifiedBy>Frederique Baremans</cp:lastModifiedBy>
  <cp:revision>18</cp:revision>
  <dcterms:created xsi:type="dcterms:W3CDTF">2022-09-17T12:08:26Z</dcterms:created>
  <dcterms:modified xsi:type="dcterms:W3CDTF">2022-09-19T11:27:33Z</dcterms:modified>
</cp:coreProperties>
</file>